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8" r:id="rId6"/>
    <p:sldId id="259" r:id="rId7"/>
    <p:sldId id="260" r:id="rId8"/>
    <p:sldId id="280" r:id="rId9"/>
    <p:sldId id="284" r:id="rId10"/>
    <p:sldId id="286" r:id="rId11"/>
    <p:sldId id="285" r:id="rId12"/>
    <p:sldId id="267" r:id="rId13"/>
    <p:sldId id="269" r:id="rId14"/>
    <p:sldId id="288" r:id="rId15"/>
    <p:sldId id="289" r:id="rId16"/>
    <p:sldId id="290" r:id="rId17"/>
    <p:sldId id="291" r:id="rId18"/>
    <p:sldId id="292" r:id="rId19"/>
    <p:sldId id="293" r:id="rId20"/>
    <p:sldId id="294" r:id="rId21"/>
    <p:sldId id="295" r:id="rId22"/>
    <p:sldId id="296" r:id="rId23"/>
    <p:sldId id="298" r:id="rId24"/>
    <p:sldId id="299" r:id="rId25"/>
    <p:sldId id="301" r:id="rId26"/>
    <p:sldId id="287" r:id="rId27"/>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0F11"/>
    <a:srgbClr val="B53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FEA7A3-5E7F-4215-8B83-7E84A7A98DBF}" v="3" dt="2022-11-21T15:48:18.781"/>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5" autoAdjust="0"/>
    <p:restoredTop sz="94660"/>
  </p:normalViewPr>
  <p:slideViewPr>
    <p:cSldViewPr snapToGrid="0">
      <p:cViewPr varScale="1">
        <p:scale>
          <a:sx n="111" d="100"/>
          <a:sy n="111" d="100"/>
        </p:scale>
        <p:origin x="5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Faça clique para editar o estilo</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17/01/2023</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1035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17/01/2023</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104251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17/01/2023</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2851718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17/01/2023</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37305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17/01/2023</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61462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838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E431C0BB-DC71-4713-A787-95011EDB8CA8}" type="datetimeFigureOut">
              <a:rPr lang="pt-PT" smtClean="0"/>
              <a:t>17/01/2023</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305642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E431C0BB-DC71-4713-A787-95011EDB8CA8}" type="datetimeFigureOut">
              <a:rPr lang="pt-PT" smtClean="0"/>
              <a:t>17/01/2023</a:t>
            </a:fld>
            <a:endParaRPr lang="pt-PT"/>
          </a:p>
        </p:txBody>
      </p:sp>
      <p:sp>
        <p:nvSpPr>
          <p:cNvPr id="8" name="Marcador de Posição do Rodapé 7"/>
          <p:cNvSpPr>
            <a:spLocks noGrp="1"/>
          </p:cNvSpPr>
          <p:nvPr>
            <p:ph type="ftr" sz="quarter" idx="11"/>
          </p:nvPr>
        </p:nvSpPr>
        <p:spPr/>
        <p:txBody>
          <a:bodyPr/>
          <a:lstStyle/>
          <a:p>
            <a:endParaRPr lang="pt-PT"/>
          </a:p>
        </p:txBody>
      </p:sp>
      <p:sp>
        <p:nvSpPr>
          <p:cNvPr id="9" name="Marcador de Posição do Número do Diapositivo 8"/>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284914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E431C0BB-DC71-4713-A787-95011EDB8CA8}" type="datetimeFigureOut">
              <a:rPr lang="pt-PT" smtClean="0"/>
              <a:t>17/01/2023</a:t>
            </a:fld>
            <a:endParaRPr lang="pt-PT"/>
          </a:p>
        </p:txBody>
      </p:sp>
      <p:sp>
        <p:nvSpPr>
          <p:cNvPr id="4" name="Marcador de Posição do Rodapé 3"/>
          <p:cNvSpPr>
            <a:spLocks noGrp="1"/>
          </p:cNvSpPr>
          <p:nvPr>
            <p:ph type="ftr" sz="quarter" idx="11"/>
          </p:nvPr>
        </p:nvSpPr>
        <p:spPr/>
        <p:txBody>
          <a:bodyPr/>
          <a:lstStyle/>
          <a:p>
            <a:endParaRPr lang="pt-PT"/>
          </a:p>
        </p:txBody>
      </p:sp>
      <p:sp>
        <p:nvSpPr>
          <p:cNvPr id="5" name="Marcador de Posição do Número do Diapositivo 4"/>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245550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E431C0BB-DC71-4713-A787-95011EDB8CA8}" type="datetimeFigureOut">
              <a:rPr lang="pt-PT" smtClean="0"/>
              <a:t>17/01/2023</a:t>
            </a:fld>
            <a:endParaRPr lang="pt-PT"/>
          </a:p>
        </p:txBody>
      </p:sp>
      <p:sp>
        <p:nvSpPr>
          <p:cNvPr id="3" name="Marcador de Posição do Rodapé 2"/>
          <p:cNvSpPr>
            <a:spLocks noGrp="1"/>
          </p:cNvSpPr>
          <p:nvPr>
            <p:ph type="ftr" sz="quarter" idx="11"/>
          </p:nvPr>
        </p:nvSpPr>
        <p:spPr/>
        <p:txBody>
          <a:bodyPr/>
          <a:lstStyle/>
          <a:p>
            <a:endParaRPr lang="pt-PT"/>
          </a:p>
        </p:txBody>
      </p:sp>
      <p:sp>
        <p:nvSpPr>
          <p:cNvPr id="4" name="Marcador de Posição do Número do Diapositivo 3"/>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96993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E431C0BB-DC71-4713-A787-95011EDB8CA8}" type="datetimeFigureOut">
              <a:rPr lang="pt-PT" smtClean="0"/>
              <a:t>17/01/2023</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40891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E431C0BB-DC71-4713-A787-95011EDB8CA8}" type="datetimeFigureOut">
              <a:rPr lang="pt-PT" smtClean="0"/>
              <a:t>17/01/2023</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358066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31C0BB-DC71-4713-A787-95011EDB8CA8}" type="datetimeFigureOut">
              <a:rPr lang="pt-PT" smtClean="0"/>
              <a:t>17/01/2023</a:t>
            </a:fld>
            <a:endParaRPr lang="pt-PT"/>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A16595-07AD-4646-803E-1CCE41789BEC}" type="slidenum">
              <a:rPr lang="pt-PT" smtClean="0"/>
              <a:t>‹nº›</a:t>
            </a:fld>
            <a:endParaRPr lang="pt-PT"/>
          </a:p>
        </p:txBody>
      </p:sp>
    </p:spTree>
    <p:extLst>
      <p:ext uri="{BB962C8B-B14F-4D97-AF65-F5344CB8AC3E}">
        <p14:creationId xmlns:p14="http://schemas.microsoft.com/office/powerpoint/2010/main" val="313206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0.png"/><Relationship Id="rId7"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139152"/>
            <a:ext cx="9144000" cy="1155230"/>
          </a:xfrm>
        </p:spPr>
        <p:txBody>
          <a:bodyPr/>
          <a:lstStyle/>
          <a:p>
            <a:r>
              <a:rPr lang="pt-PT" sz="4800" dirty="0">
                <a:latin typeface="Calibri"/>
                <a:cs typeface="Calibri Light"/>
              </a:rPr>
              <a:t>Bases de Dados - Dorlux</a:t>
            </a:r>
            <a:endParaRPr lang="pt-PT" sz="4800">
              <a:latin typeface="Calibri"/>
              <a:cs typeface="Calibri"/>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2703286" y="3398156"/>
            <a:ext cx="67854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sz="2400" b="1" dirty="0" err="1">
                <a:cs typeface="Calibri"/>
              </a:rPr>
              <a:t>Presentation</a:t>
            </a:r>
            <a:r>
              <a:rPr lang="pt-PT" sz="2400" b="1" dirty="0">
                <a:cs typeface="Calibri"/>
              </a:rPr>
              <a:t> - </a:t>
            </a:r>
            <a:r>
              <a:rPr lang="pt-PT" sz="2400" b="1" dirty="0" err="1">
                <a:cs typeface="Calibri"/>
              </a:rPr>
              <a:t>Group</a:t>
            </a:r>
            <a:r>
              <a:rPr lang="pt-PT" sz="2400" b="1" dirty="0">
                <a:cs typeface="Calibri"/>
              </a:rPr>
              <a:t> 11</a:t>
            </a:r>
          </a:p>
        </p:txBody>
      </p:sp>
      <p:pic>
        <p:nvPicPr>
          <p:cNvPr id="9" name="Imagem 8">
            <a:extLst>
              <a:ext uri="{FF2B5EF4-FFF2-40B4-BE49-F238E27FC236}">
                <a16:creationId xmlns:a16="http://schemas.microsoft.com/office/drawing/2014/main" id="{2B51BAD6-C1FA-8BCD-9EC5-4B7DD4272110}"/>
              </a:ext>
            </a:extLst>
          </p:cNvPr>
          <p:cNvPicPr>
            <a:picLocks noChangeAspect="1"/>
          </p:cNvPicPr>
          <p:nvPr/>
        </p:nvPicPr>
        <p:blipFill rotWithShape="1">
          <a:blip r:embed="rId2"/>
          <a:srcRect b="74463"/>
          <a:stretch/>
        </p:blipFill>
        <p:spPr>
          <a:xfrm>
            <a:off x="9718901" y="318180"/>
            <a:ext cx="1249788" cy="720045"/>
          </a:xfrm>
          <a:prstGeom prst="rect">
            <a:avLst/>
          </a:prstGeom>
        </p:spPr>
      </p:pic>
      <p:pic>
        <p:nvPicPr>
          <p:cNvPr id="11" name="Imagem 10">
            <a:extLst>
              <a:ext uri="{FF2B5EF4-FFF2-40B4-BE49-F238E27FC236}">
                <a16:creationId xmlns:a16="http://schemas.microsoft.com/office/drawing/2014/main" id="{43BE4330-5E91-1F8A-5517-75D7B26549D1}"/>
              </a:ext>
            </a:extLst>
          </p:cNvPr>
          <p:cNvPicPr>
            <a:picLocks noChangeAspect="1"/>
          </p:cNvPicPr>
          <p:nvPr/>
        </p:nvPicPr>
        <p:blipFill rotWithShape="1">
          <a:blip r:embed="rId2"/>
          <a:srcRect l="47460" t="56884" b="21962"/>
          <a:stretch/>
        </p:blipFill>
        <p:spPr>
          <a:xfrm>
            <a:off x="10873439" y="339497"/>
            <a:ext cx="656644" cy="596481"/>
          </a:xfrm>
          <a:prstGeom prst="rect">
            <a:avLst/>
          </a:prstGeom>
        </p:spPr>
      </p:pic>
      <p:sp>
        <p:nvSpPr>
          <p:cNvPr id="14" name="CaixaDeTexto 13">
            <a:extLst>
              <a:ext uri="{FF2B5EF4-FFF2-40B4-BE49-F238E27FC236}">
                <a16:creationId xmlns:a16="http://schemas.microsoft.com/office/drawing/2014/main" id="{A71851BF-DEBB-343B-B8C0-43FE4D1777BD}"/>
              </a:ext>
            </a:extLst>
          </p:cNvPr>
          <p:cNvSpPr txBox="1"/>
          <p:nvPr/>
        </p:nvSpPr>
        <p:spPr>
          <a:xfrm>
            <a:off x="2725808" y="3963595"/>
            <a:ext cx="6794953"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endParaRPr lang="pt-PT" dirty="0"/>
          </a:p>
          <a:p>
            <a:pPr algn="ctr" fontAlgn="base"/>
            <a:r>
              <a:rPr lang="pt-PT" b="1" dirty="0"/>
              <a:t>Simão  Quintela (#A97444)</a:t>
            </a:r>
          </a:p>
          <a:p>
            <a:pPr algn="ctr" fontAlgn="base"/>
            <a:r>
              <a:rPr lang="pt-PT" b="1" dirty="0"/>
              <a:t>Miguel Ângelo Freitas (#A91635)</a:t>
            </a:r>
          </a:p>
          <a:p>
            <a:pPr algn="ctr" fontAlgn="base"/>
            <a:r>
              <a:rPr lang="pt-PT" b="1" dirty="0"/>
              <a:t>Hugo Rocha (#A96463)</a:t>
            </a:r>
          </a:p>
          <a:p>
            <a:pPr algn="ctr" fontAlgn="base"/>
            <a:r>
              <a:rPr lang="pt-PT" b="1" dirty="0" err="1"/>
              <a:t>Ioannis</a:t>
            </a:r>
            <a:r>
              <a:rPr lang="pt-PT" b="1" dirty="0"/>
              <a:t> </a:t>
            </a:r>
            <a:r>
              <a:rPr lang="pt-PT" b="1" dirty="0" err="1"/>
              <a:t>Nezis</a:t>
            </a:r>
            <a:r>
              <a:rPr lang="pt-PT" b="1" dirty="0"/>
              <a:t> (#E10785)</a:t>
            </a:r>
          </a:p>
          <a:p>
            <a:endParaRPr lang="en" sz="2000" dirty="0">
              <a:latin typeface="Consolas"/>
              <a:cs typeface="Calibri"/>
            </a:endParaRPr>
          </a:p>
          <a:p>
            <a:pPr algn="ctr"/>
            <a:endParaRPr lang="pt-PT" sz="2400" dirty="0">
              <a:cs typeface="Calibri"/>
            </a:endParaRPr>
          </a:p>
          <a:p>
            <a:pPr algn="ctr"/>
            <a:endParaRPr lang="pt-PT" sz="2400" dirty="0">
              <a:cs typeface="Calibri"/>
            </a:endParaRPr>
          </a:p>
        </p:txBody>
      </p:sp>
    </p:spTree>
    <p:extLst>
      <p:ext uri="{BB962C8B-B14F-4D97-AF65-F5344CB8AC3E}">
        <p14:creationId xmlns:p14="http://schemas.microsoft.com/office/powerpoint/2010/main" val="988977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ea typeface="+mj-lt"/>
                <a:cs typeface="Calibri"/>
              </a:rPr>
              <a:t>Descripton</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requirements</a:t>
            </a:r>
            <a:endParaRPr lang="pt-PT" sz="4000" dirty="0">
              <a:solidFill>
                <a:srgbClr val="870F11"/>
              </a:solidFill>
              <a:latin typeface="Calibri"/>
              <a:ea typeface="+mj-lt"/>
              <a:cs typeface="Calibri"/>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718581"/>
            <a:ext cx="9026524"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 sz="2000" dirty="0">
              <a:solidFill>
                <a:srgbClr val="000000"/>
              </a:solidFill>
              <a:latin typeface="Consolas"/>
              <a:cs typeface="Calibri" panose="020F0502020204030204"/>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a:t>
            </a:r>
            <a:r>
              <a:rPr lang="pt-PT" sz="1600" dirty="0" err="1">
                <a:solidFill>
                  <a:schemeClr val="bg1"/>
                </a:solidFill>
                <a:cs typeface="Calibri"/>
              </a:rPr>
              <a:t>Presentation</a:t>
            </a:r>
            <a:r>
              <a:rPr lang="pt-PT" sz="1600" dirty="0">
                <a:solidFill>
                  <a:schemeClr val="bg1"/>
                </a:solidFill>
                <a:cs typeface="Calibri"/>
              </a:rPr>
              <a:t>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graphicFrame>
        <p:nvGraphicFramePr>
          <p:cNvPr id="8" name="Tabela 7">
            <a:extLst>
              <a:ext uri="{FF2B5EF4-FFF2-40B4-BE49-F238E27FC236}">
                <a16:creationId xmlns:a16="http://schemas.microsoft.com/office/drawing/2014/main" id="{2BF6A3AA-FDFE-76F9-F10A-7CCC07960F2C}"/>
              </a:ext>
            </a:extLst>
          </p:cNvPr>
          <p:cNvGraphicFramePr>
            <a:graphicFrameLocks noGrp="1"/>
          </p:cNvGraphicFramePr>
          <p:nvPr>
            <p:extLst>
              <p:ext uri="{D42A27DB-BD31-4B8C-83A1-F6EECF244321}">
                <p14:modId xmlns:p14="http://schemas.microsoft.com/office/powerpoint/2010/main" val="2663132828"/>
              </p:ext>
            </p:extLst>
          </p:nvPr>
        </p:nvGraphicFramePr>
        <p:xfrm>
          <a:off x="1641475" y="1646369"/>
          <a:ext cx="8824013" cy="4218997"/>
        </p:xfrm>
        <a:graphic>
          <a:graphicData uri="http://schemas.openxmlformats.org/drawingml/2006/table">
            <a:tbl>
              <a:tblPr>
                <a:tableStyleId>{5C22544A-7EE6-4342-B048-85BDC9FD1C3A}</a:tableStyleId>
              </a:tblPr>
              <a:tblGrid>
                <a:gridCol w="2666921">
                  <a:extLst>
                    <a:ext uri="{9D8B030D-6E8A-4147-A177-3AD203B41FA5}">
                      <a16:colId xmlns:a16="http://schemas.microsoft.com/office/drawing/2014/main" val="3797279317"/>
                    </a:ext>
                  </a:extLst>
                </a:gridCol>
                <a:gridCol w="6157092">
                  <a:extLst>
                    <a:ext uri="{9D8B030D-6E8A-4147-A177-3AD203B41FA5}">
                      <a16:colId xmlns:a16="http://schemas.microsoft.com/office/drawing/2014/main" val="2689218955"/>
                    </a:ext>
                  </a:extLst>
                </a:gridCol>
              </a:tblGrid>
              <a:tr h="313333">
                <a:tc>
                  <a:txBody>
                    <a:bodyPr/>
                    <a:lstStyle/>
                    <a:p>
                      <a:pPr algn="ctr" fontAlgn="b"/>
                      <a:r>
                        <a:rPr lang="pt-PT" sz="1100" b="1" u="none" strike="noStrike" dirty="0" err="1">
                          <a:effectLst/>
                        </a:rPr>
                        <a:t>Nr</a:t>
                      </a:r>
                      <a:endParaRPr lang="pt-PT" sz="1100" b="1" i="0" u="none" strike="noStrike" dirty="0">
                        <a:solidFill>
                          <a:srgbClr val="000000"/>
                        </a:solidFill>
                        <a:effectLst/>
                        <a:latin typeface="Calibri" panose="020F0502020204030204" pitchFamily="34" charset="0"/>
                      </a:endParaRPr>
                    </a:p>
                  </a:txBody>
                  <a:tcPr marL="6725" marR="6725" marT="6725" marB="0" anchor="ctr"/>
                </a:tc>
                <a:tc>
                  <a:txBody>
                    <a:bodyPr/>
                    <a:lstStyle/>
                    <a:p>
                      <a:pPr algn="ctr" fontAlgn="b"/>
                      <a:r>
                        <a:rPr lang="pt-PT" sz="1100" b="1" u="none" strike="noStrike" dirty="0" err="1">
                          <a:effectLst/>
                        </a:rPr>
                        <a:t>Description</a:t>
                      </a:r>
                      <a:endParaRPr lang="pt-PT" sz="1100" b="1" i="0" u="none" strike="noStrike" dirty="0">
                        <a:solidFill>
                          <a:srgbClr val="000000"/>
                        </a:solidFill>
                        <a:effectLst/>
                        <a:latin typeface="Calibri" panose="020F0502020204030204" pitchFamily="34" charset="0"/>
                      </a:endParaRPr>
                    </a:p>
                  </a:txBody>
                  <a:tcPr marL="6725" marR="6725" marT="6725" marB="0" anchor="ctr"/>
                </a:tc>
                <a:extLst>
                  <a:ext uri="{0D108BD9-81ED-4DB2-BD59-A6C34878D82A}">
                    <a16:rowId xmlns:a16="http://schemas.microsoft.com/office/drawing/2014/main" val="380801474"/>
                  </a:ext>
                </a:extLst>
              </a:tr>
              <a:tr h="498775">
                <a:tc>
                  <a:txBody>
                    <a:bodyPr/>
                    <a:lstStyle/>
                    <a:p>
                      <a:pPr algn="l" fontAlgn="t"/>
                      <a:r>
                        <a:rPr lang="pt-PT" sz="1100" u="none" strike="noStrike">
                          <a:effectLst/>
                        </a:rPr>
                        <a:t>RD01</a:t>
                      </a:r>
                      <a:endParaRPr lang="pt-PT" sz="1100" b="0" i="0" u="none" strike="noStrike">
                        <a:solidFill>
                          <a:srgbClr val="000000"/>
                        </a:solidFill>
                        <a:effectLst/>
                        <a:latin typeface="Calibri" panose="020F0502020204030204" pitchFamily="34" charset="0"/>
                      </a:endParaRPr>
                    </a:p>
                  </a:txBody>
                  <a:tcPr marL="6725" marR="6725" marT="6725" marB="0"/>
                </a:tc>
                <a:tc>
                  <a:txBody>
                    <a:bodyPr/>
                    <a:lstStyle/>
                    <a:p>
                      <a:pPr algn="l" fontAlgn="t"/>
                      <a:r>
                        <a:rPr lang="en-US" sz="1200" b="0" i="0" u="none" strike="noStrike">
                          <a:solidFill>
                            <a:srgbClr val="000000"/>
                          </a:solidFill>
                          <a:effectLst/>
                          <a:latin typeface="Calibri" panose="020F0502020204030204" pitchFamily="34" charset="0"/>
                        </a:rPr>
                        <a:t>The characterization of a customer in the database must include a unique identifier and optionally an associated tax number. It must also, obligatorily, include a contact</a:t>
                      </a:r>
                    </a:p>
                  </a:txBody>
                  <a:tcPr marL="7620" marR="7620" marT="7620" marB="0"/>
                </a:tc>
                <a:extLst>
                  <a:ext uri="{0D108BD9-81ED-4DB2-BD59-A6C34878D82A}">
                    <a16:rowId xmlns:a16="http://schemas.microsoft.com/office/drawing/2014/main" val="4077613395"/>
                  </a:ext>
                </a:extLst>
              </a:tr>
              <a:tr h="332515">
                <a:tc>
                  <a:txBody>
                    <a:bodyPr/>
                    <a:lstStyle/>
                    <a:p>
                      <a:pPr algn="l" fontAlgn="t"/>
                      <a:r>
                        <a:rPr lang="pt-PT" sz="1100" u="none" strike="noStrike">
                          <a:effectLst/>
                        </a:rPr>
                        <a:t>RD02</a:t>
                      </a:r>
                      <a:endParaRPr lang="pt-PT" sz="1100" b="0" i="0" u="none" strike="noStrike">
                        <a:solidFill>
                          <a:srgbClr val="000000"/>
                        </a:solidFill>
                        <a:effectLst/>
                        <a:latin typeface="Calibri" panose="020F0502020204030204" pitchFamily="34" charset="0"/>
                      </a:endParaRPr>
                    </a:p>
                  </a:txBody>
                  <a:tcPr marL="6725" marR="6725" marT="6725" marB="0"/>
                </a:tc>
                <a:tc>
                  <a:txBody>
                    <a:bodyPr/>
                    <a:lstStyle/>
                    <a:p>
                      <a:pPr algn="l" fontAlgn="t"/>
                      <a:r>
                        <a:rPr lang="en-US" sz="1200" b="0" i="0" u="none" strike="noStrike">
                          <a:solidFill>
                            <a:srgbClr val="000000"/>
                          </a:solidFill>
                          <a:effectLst/>
                          <a:latin typeface="Calibri" panose="020F0502020204030204" pitchFamily="34" charset="0"/>
                        </a:rPr>
                        <a:t>An address must contain a unique identifier, street name, postal code and city of residence.</a:t>
                      </a:r>
                    </a:p>
                  </a:txBody>
                  <a:tcPr marL="7620" marR="7620" marT="7620" marB="0"/>
                </a:tc>
                <a:extLst>
                  <a:ext uri="{0D108BD9-81ED-4DB2-BD59-A6C34878D82A}">
                    <a16:rowId xmlns:a16="http://schemas.microsoft.com/office/drawing/2014/main" val="1354116872"/>
                  </a:ext>
                </a:extLst>
              </a:tr>
              <a:tr h="343486">
                <a:tc>
                  <a:txBody>
                    <a:bodyPr/>
                    <a:lstStyle/>
                    <a:p>
                      <a:pPr algn="l" fontAlgn="t"/>
                      <a:r>
                        <a:rPr lang="pt-PT" sz="1100" u="none" strike="noStrike">
                          <a:effectLst/>
                        </a:rPr>
                        <a:t>RD03</a:t>
                      </a:r>
                      <a:endParaRPr lang="pt-PT" sz="1100" b="0" i="0" u="none" strike="noStrike">
                        <a:solidFill>
                          <a:srgbClr val="000000"/>
                        </a:solidFill>
                        <a:effectLst/>
                        <a:latin typeface="Calibri" panose="020F0502020204030204" pitchFamily="34" charset="0"/>
                      </a:endParaRPr>
                    </a:p>
                  </a:txBody>
                  <a:tcPr marL="6725" marR="6725" marT="6725" marB="0"/>
                </a:tc>
                <a:tc>
                  <a:txBody>
                    <a:bodyPr/>
                    <a:lstStyle/>
                    <a:p>
                      <a:pPr algn="l" fontAlgn="t"/>
                      <a:r>
                        <a:rPr lang="en-US" sz="1200" b="0" i="0" u="none" strike="noStrike">
                          <a:solidFill>
                            <a:srgbClr val="000000"/>
                          </a:solidFill>
                          <a:effectLst/>
                          <a:latin typeface="Calibri" panose="020F0502020204030204" pitchFamily="34" charset="0"/>
                        </a:rPr>
                        <a:t>A contact must contain a unique identifier, the name of the person/institution in question, email and mobile phone number.</a:t>
                      </a:r>
                    </a:p>
                  </a:txBody>
                  <a:tcPr marL="7620" marR="7620" marT="7620" marB="0"/>
                </a:tc>
                <a:extLst>
                  <a:ext uri="{0D108BD9-81ED-4DB2-BD59-A6C34878D82A}">
                    <a16:rowId xmlns:a16="http://schemas.microsoft.com/office/drawing/2014/main" val="216487273"/>
                  </a:ext>
                </a:extLst>
              </a:tr>
              <a:tr h="831291">
                <a:tc>
                  <a:txBody>
                    <a:bodyPr/>
                    <a:lstStyle/>
                    <a:p>
                      <a:pPr algn="l" fontAlgn="t"/>
                      <a:r>
                        <a:rPr lang="pt-PT" sz="1100" u="none" strike="noStrike">
                          <a:effectLst/>
                        </a:rPr>
                        <a:t>RD04</a:t>
                      </a:r>
                      <a:endParaRPr lang="pt-PT" sz="1100" b="0" i="0" u="none" strike="noStrike">
                        <a:solidFill>
                          <a:srgbClr val="000000"/>
                        </a:solidFill>
                        <a:effectLst/>
                        <a:latin typeface="Calibri" panose="020F0502020204030204" pitchFamily="34" charset="0"/>
                      </a:endParaRPr>
                    </a:p>
                  </a:txBody>
                  <a:tcPr marL="6725" marR="6725" marT="6725" marB="0"/>
                </a:tc>
                <a:tc>
                  <a:txBody>
                    <a:bodyPr/>
                    <a:lstStyle/>
                    <a:p>
                      <a:pPr algn="l" fontAlgn="t"/>
                      <a:r>
                        <a:rPr lang="en-US" sz="1200" b="0" i="0" u="none" strike="noStrike" dirty="0">
                          <a:solidFill>
                            <a:srgbClr val="000000"/>
                          </a:solidFill>
                          <a:effectLst/>
                          <a:latin typeface="Calibri" panose="020F0502020204030204" pitchFamily="34" charset="0"/>
                        </a:rPr>
                        <a:t>Each order must have a unique identifier, a status, an optional order shipping price, an order entry date, and a date with the last change made to the order. It must also have an identifier for the employee responsible for the order, and an identifier for the customer who placed the order.</a:t>
                      </a:r>
                    </a:p>
                  </a:txBody>
                  <a:tcPr marL="7620" marR="7620" marT="7620" marB="0"/>
                </a:tc>
                <a:extLst>
                  <a:ext uri="{0D108BD9-81ED-4DB2-BD59-A6C34878D82A}">
                    <a16:rowId xmlns:a16="http://schemas.microsoft.com/office/drawing/2014/main" val="2755249170"/>
                  </a:ext>
                </a:extLst>
              </a:tr>
              <a:tr h="665033">
                <a:tc>
                  <a:txBody>
                    <a:bodyPr/>
                    <a:lstStyle/>
                    <a:p>
                      <a:pPr algn="l" fontAlgn="t"/>
                      <a:r>
                        <a:rPr lang="pt-PT" sz="1100" u="none" strike="noStrike">
                          <a:effectLst/>
                        </a:rPr>
                        <a:t>RD05</a:t>
                      </a:r>
                      <a:endParaRPr lang="pt-PT" sz="1100" b="0" i="0" u="none" strike="noStrike">
                        <a:solidFill>
                          <a:srgbClr val="000000"/>
                        </a:solidFill>
                        <a:effectLst/>
                        <a:latin typeface="Calibri" panose="020F0502020204030204" pitchFamily="34" charset="0"/>
                      </a:endParaRPr>
                    </a:p>
                  </a:txBody>
                  <a:tcPr marL="6725" marR="6725" marT="6725" marB="0"/>
                </a:tc>
                <a:tc>
                  <a:txBody>
                    <a:bodyPr/>
                    <a:lstStyle/>
                    <a:p>
                      <a:pPr algn="l" fontAlgn="t"/>
                      <a:r>
                        <a:rPr lang="en-US" sz="1200" b="0" i="0" u="none" strike="noStrike">
                          <a:solidFill>
                            <a:srgbClr val="000000"/>
                          </a:solidFill>
                          <a:effectLst/>
                          <a:latin typeface="Calibri" panose="020F0502020204030204" pitchFamily="34" charset="0"/>
                        </a:rPr>
                        <a:t>The employee entity must have a unique identifier, a field that identifies the manager, a field that identifies the employee's salary, and a field that contains a unique identifier for the employee's contact.</a:t>
                      </a:r>
                    </a:p>
                  </a:txBody>
                  <a:tcPr marL="7620" marR="7620" marT="7620" marB="0"/>
                </a:tc>
                <a:extLst>
                  <a:ext uri="{0D108BD9-81ED-4DB2-BD59-A6C34878D82A}">
                    <a16:rowId xmlns:a16="http://schemas.microsoft.com/office/drawing/2014/main" val="3593124364"/>
                  </a:ext>
                </a:extLst>
              </a:tr>
              <a:tr h="332515">
                <a:tc>
                  <a:txBody>
                    <a:bodyPr/>
                    <a:lstStyle/>
                    <a:p>
                      <a:pPr algn="l" fontAlgn="t"/>
                      <a:r>
                        <a:rPr lang="pt-PT" sz="1100" u="none" strike="noStrike">
                          <a:effectLst/>
                        </a:rPr>
                        <a:t>RD06</a:t>
                      </a:r>
                      <a:endParaRPr lang="pt-PT" sz="1100" b="0" i="0" u="none" strike="noStrike">
                        <a:solidFill>
                          <a:srgbClr val="000000"/>
                        </a:solidFill>
                        <a:effectLst/>
                        <a:latin typeface="Calibri" panose="020F0502020204030204" pitchFamily="34" charset="0"/>
                      </a:endParaRPr>
                    </a:p>
                  </a:txBody>
                  <a:tcPr marL="6725" marR="6725" marT="6725" marB="0"/>
                </a:tc>
                <a:tc>
                  <a:txBody>
                    <a:bodyPr/>
                    <a:lstStyle/>
                    <a:p>
                      <a:pPr algn="l" fontAlgn="t"/>
                      <a:r>
                        <a:rPr lang="en-US" sz="1200" b="0" i="0" u="none" strike="noStrike">
                          <a:solidFill>
                            <a:srgbClr val="000000"/>
                          </a:solidFill>
                          <a:effectLst/>
                          <a:latin typeface="Calibri" panose="020F0502020204030204" pitchFamily="34" charset="0"/>
                        </a:rPr>
                        <a:t>A supplier must contain his NIF as a unique identifier and a contact</a:t>
                      </a:r>
                    </a:p>
                  </a:txBody>
                  <a:tcPr marL="7620" marR="7620" marT="7620" marB="0"/>
                </a:tc>
                <a:extLst>
                  <a:ext uri="{0D108BD9-81ED-4DB2-BD59-A6C34878D82A}">
                    <a16:rowId xmlns:a16="http://schemas.microsoft.com/office/drawing/2014/main" val="1131653001"/>
                  </a:ext>
                </a:extLst>
              </a:tr>
              <a:tr h="343486">
                <a:tc>
                  <a:txBody>
                    <a:bodyPr/>
                    <a:lstStyle/>
                    <a:p>
                      <a:pPr algn="l" fontAlgn="t"/>
                      <a:r>
                        <a:rPr lang="pt-PT" sz="1100" u="none" strike="noStrike">
                          <a:effectLst/>
                        </a:rPr>
                        <a:t>RD07</a:t>
                      </a:r>
                      <a:endParaRPr lang="pt-PT" sz="1100" b="0" i="0" u="none" strike="noStrike">
                        <a:solidFill>
                          <a:srgbClr val="000000"/>
                        </a:solidFill>
                        <a:effectLst/>
                        <a:latin typeface="Calibri" panose="020F0502020204030204" pitchFamily="34" charset="0"/>
                      </a:endParaRPr>
                    </a:p>
                  </a:txBody>
                  <a:tcPr marL="6725" marR="6725" marT="6725" marB="0"/>
                </a:tc>
                <a:tc>
                  <a:txBody>
                    <a:bodyPr/>
                    <a:lstStyle/>
                    <a:p>
                      <a:pPr algn="l" fontAlgn="t"/>
                      <a:r>
                        <a:rPr lang="en-US" sz="1200" b="0" i="0" u="none" strike="noStrike">
                          <a:solidFill>
                            <a:srgbClr val="000000"/>
                          </a:solidFill>
                          <a:effectLst/>
                          <a:latin typeface="Calibri" panose="020F0502020204030204" pitchFamily="34" charset="0"/>
                        </a:rPr>
                        <a:t>A category must contain a unique identifier as well as its name, a description and the tax associated with that category.</a:t>
                      </a:r>
                    </a:p>
                  </a:txBody>
                  <a:tcPr marL="7620" marR="7620" marT="7620" marB="0"/>
                </a:tc>
                <a:extLst>
                  <a:ext uri="{0D108BD9-81ED-4DB2-BD59-A6C34878D82A}">
                    <a16:rowId xmlns:a16="http://schemas.microsoft.com/office/drawing/2014/main" val="4216347024"/>
                  </a:ext>
                </a:extLst>
              </a:tr>
              <a:tr h="498775">
                <a:tc>
                  <a:txBody>
                    <a:bodyPr/>
                    <a:lstStyle/>
                    <a:p>
                      <a:pPr algn="l" fontAlgn="t"/>
                      <a:r>
                        <a:rPr lang="pt-PT" sz="1100" u="none" strike="noStrike">
                          <a:effectLst/>
                        </a:rPr>
                        <a:t>RD08</a:t>
                      </a:r>
                      <a:endParaRPr lang="pt-PT" sz="1100" b="0" i="0" u="none" strike="noStrike">
                        <a:solidFill>
                          <a:srgbClr val="000000"/>
                        </a:solidFill>
                        <a:effectLst/>
                        <a:latin typeface="Calibri" panose="020F0502020204030204" pitchFamily="34" charset="0"/>
                      </a:endParaRPr>
                    </a:p>
                  </a:txBody>
                  <a:tcPr marL="6725" marR="6725" marT="6725" marB="0"/>
                </a:tc>
                <a:tc>
                  <a:txBody>
                    <a:bodyPr/>
                    <a:lstStyle/>
                    <a:p>
                      <a:pPr algn="l" fontAlgn="t"/>
                      <a:r>
                        <a:rPr lang="en-US" sz="1200" b="0" i="0" u="none" strike="noStrike" dirty="0">
                          <a:solidFill>
                            <a:srgbClr val="000000"/>
                          </a:solidFill>
                          <a:effectLst/>
                          <a:latin typeface="Calibri" panose="020F0502020204030204" pitchFamily="34" charset="0"/>
                        </a:rPr>
                        <a:t>An item contains a unique identifier, its name, a description of the item, a field that indicates the stock number of that item, its sale and purchase price and also the category to which it belongs</a:t>
                      </a:r>
                    </a:p>
                  </a:txBody>
                  <a:tcPr marL="7620" marR="7620" marT="7620" marB="0"/>
                </a:tc>
                <a:extLst>
                  <a:ext uri="{0D108BD9-81ED-4DB2-BD59-A6C34878D82A}">
                    <a16:rowId xmlns:a16="http://schemas.microsoft.com/office/drawing/2014/main" val="875778229"/>
                  </a:ext>
                </a:extLst>
              </a:tr>
            </a:tbl>
          </a:graphicData>
        </a:graphic>
      </p:graphicFrame>
      <p:pic>
        <p:nvPicPr>
          <p:cNvPr id="9" name="Imagem 3">
            <a:extLst>
              <a:ext uri="{FF2B5EF4-FFF2-40B4-BE49-F238E27FC236}">
                <a16:creationId xmlns:a16="http://schemas.microsoft.com/office/drawing/2014/main" id="{D5B4C633-0C06-6F30-C8BF-0C7B7C2C7CA2}"/>
              </a:ext>
            </a:extLst>
          </p:cNvPr>
          <p:cNvPicPr>
            <a:picLocks noChangeAspect="1"/>
          </p:cNvPicPr>
          <p:nvPr/>
        </p:nvPicPr>
        <p:blipFill>
          <a:blip r:embed="rId2"/>
          <a:stretch>
            <a:fillRect/>
          </a:stretch>
        </p:blipFill>
        <p:spPr>
          <a:xfrm>
            <a:off x="3401" y="6261325"/>
            <a:ext cx="1239158" cy="711201"/>
          </a:xfrm>
          <a:prstGeom prst="rect">
            <a:avLst/>
          </a:prstGeom>
        </p:spPr>
      </p:pic>
      <p:pic>
        <p:nvPicPr>
          <p:cNvPr id="10" name="Imagem 9">
            <a:extLst>
              <a:ext uri="{FF2B5EF4-FFF2-40B4-BE49-F238E27FC236}">
                <a16:creationId xmlns:a16="http://schemas.microsoft.com/office/drawing/2014/main" id="{00DA61F1-8BAA-10FF-532A-7CA9626F1CED}"/>
              </a:ext>
            </a:extLst>
          </p:cNvPr>
          <p:cNvPicPr>
            <a:picLocks noChangeAspect="1"/>
          </p:cNvPicPr>
          <p:nvPr/>
        </p:nvPicPr>
        <p:blipFill rotWithShape="1">
          <a:blip r:embed="rId3"/>
          <a:srcRect l="1694" t="756" r="7621" b="78089"/>
          <a:stretch/>
        </p:blipFill>
        <p:spPr>
          <a:xfrm>
            <a:off x="15133" y="6221604"/>
            <a:ext cx="1185753" cy="624049"/>
          </a:xfrm>
          <a:prstGeom prst="rect">
            <a:avLst/>
          </a:prstGeom>
        </p:spPr>
      </p:pic>
      <p:pic>
        <p:nvPicPr>
          <p:cNvPr id="11" name="Imagem 10">
            <a:extLst>
              <a:ext uri="{FF2B5EF4-FFF2-40B4-BE49-F238E27FC236}">
                <a16:creationId xmlns:a16="http://schemas.microsoft.com/office/drawing/2014/main" id="{440875AD-5960-0955-F002-56116809EA95}"/>
              </a:ext>
            </a:extLst>
          </p:cNvPr>
          <p:cNvPicPr>
            <a:picLocks noChangeAspect="1"/>
          </p:cNvPicPr>
          <p:nvPr/>
        </p:nvPicPr>
        <p:blipFill rotWithShape="1">
          <a:blip r:embed="rId4"/>
          <a:srcRect l="47460" t="56877" r="7185" b="21962"/>
          <a:stretch/>
        </p:blipFill>
        <p:spPr>
          <a:xfrm>
            <a:off x="1202854" y="6221412"/>
            <a:ext cx="593034" cy="624250"/>
          </a:xfrm>
          <a:prstGeom prst="rect">
            <a:avLst/>
          </a:prstGeom>
        </p:spPr>
      </p:pic>
    </p:spTree>
    <p:extLst>
      <p:ext uri="{BB962C8B-B14F-4D97-AF65-F5344CB8AC3E}">
        <p14:creationId xmlns:p14="http://schemas.microsoft.com/office/powerpoint/2010/main" val="2925429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ea typeface="+mj-lt"/>
                <a:cs typeface="Calibri"/>
              </a:rPr>
              <a:t>Exploration</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requirements</a:t>
            </a:r>
            <a:endParaRPr lang="pt-PT" sz="4000" dirty="0">
              <a:solidFill>
                <a:srgbClr val="870F11"/>
              </a:solidFill>
              <a:latin typeface="Calibri"/>
              <a:ea typeface="+mj-lt"/>
              <a:cs typeface="Calibri"/>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718581"/>
            <a:ext cx="9026524"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 sz="2000" dirty="0">
              <a:solidFill>
                <a:srgbClr val="000000"/>
              </a:solidFill>
              <a:latin typeface="Consolas"/>
              <a:cs typeface="Calibri" panose="020F0502020204030204"/>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a:t>
            </a:r>
            <a:r>
              <a:rPr lang="pt-PT" sz="1600" dirty="0" err="1">
                <a:solidFill>
                  <a:schemeClr val="bg1"/>
                </a:solidFill>
                <a:cs typeface="Calibri"/>
              </a:rPr>
              <a:t>Presentation</a:t>
            </a:r>
            <a:r>
              <a:rPr lang="pt-PT" sz="1600" dirty="0">
                <a:solidFill>
                  <a:schemeClr val="bg1"/>
                </a:solidFill>
                <a:cs typeface="Calibri"/>
              </a:rPr>
              <a:t>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graphicFrame>
        <p:nvGraphicFramePr>
          <p:cNvPr id="7" name="Tabela 6">
            <a:extLst>
              <a:ext uri="{FF2B5EF4-FFF2-40B4-BE49-F238E27FC236}">
                <a16:creationId xmlns:a16="http://schemas.microsoft.com/office/drawing/2014/main" id="{4E517C11-9569-560E-1D17-A17FFEC2C648}"/>
              </a:ext>
            </a:extLst>
          </p:cNvPr>
          <p:cNvGraphicFramePr>
            <a:graphicFrameLocks noGrp="1"/>
          </p:cNvGraphicFramePr>
          <p:nvPr>
            <p:extLst>
              <p:ext uri="{D42A27DB-BD31-4B8C-83A1-F6EECF244321}">
                <p14:modId xmlns:p14="http://schemas.microsoft.com/office/powerpoint/2010/main" val="1247972155"/>
              </p:ext>
            </p:extLst>
          </p:nvPr>
        </p:nvGraphicFramePr>
        <p:xfrm>
          <a:off x="1641475" y="1559152"/>
          <a:ext cx="9143999" cy="4289562"/>
        </p:xfrm>
        <a:graphic>
          <a:graphicData uri="http://schemas.openxmlformats.org/drawingml/2006/table">
            <a:tbl>
              <a:tblPr>
                <a:tableStyleId>{5C22544A-7EE6-4342-B048-85BDC9FD1C3A}</a:tableStyleId>
              </a:tblPr>
              <a:tblGrid>
                <a:gridCol w="1295239">
                  <a:extLst>
                    <a:ext uri="{9D8B030D-6E8A-4147-A177-3AD203B41FA5}">
                      <a16:colId xmlns:a16="http://schemas.microsoft.com/office/drawing/2014/main" val="3268428267"/>
                    </a:ext>
                  </a:extLst>
                </a:gridCol>
                <a:gridCol w="7848760">
                  <a:extLst>
                    <a:ext uri="{9D8B030D-6E8A-4147-A177-3AD203B41FA5}">
                      <a16:colId xmlns:a16="http://schemas.microsoft.com/office/drawing/2014/main" val="1896606995"/>
                    </a:ext>
                  </a:extLst>
                </a:gridCol>
              </a:tblGrid>
              <a:tr h="341122">
                <a:tc>
                  <a:txBody>
                    <a:bodyPr/>
                    <a:lstStyle/>
                    <a:p>
                      <a:pPr algn="ctr" fontAlgn="b"/>
                      <a:r>
                        <a:rPr lang="pt-PT" sz="1200" b="1" u="none" strike="noStrike" dirty="0" err="1">
                          <a:effectLst/>
                        </a:rPr>
                        <a:t>Nr</a:t>
                      </a:r>
                      <a:endParaRPr lang="pt-PT" sz="1200" b="1" i="0" u="none" strike="noStrike" dirty="0">
                        <a:solidFill>
                          <a:srgbClr val="000000"/>
                        </a:solidFill>
                        <a:effectLst/>
                        <a:latin typeface="Calibri" panose="020F0502020204030204" pitchFamily="34" charset="0"/>
                      </a:endParaRPr>
                    </a:p>
                  </a:txBody>
                  <a:tcPr marL="7313" marR="7313" marT="7313" marB="0" anchor="ctr"/>
                </a:tc>
                <a:tc>
                  <a:txBody>
                    <a:bodyPr/>
                    <a:lstStyle/>
                    <a:p>
                      <a:pPr algn="ctr" fontAlgn="b"/>
                      <a:r>
                        <a:rPr lang="pt-PT" sz="1200" b="1" u="none" strike="noStrike" dirty="0" err="1">
                          <a:effectLst/>
                        </a:rPr>
                        <a:t>Description</a:t>
                      </a:r>
                      <a:endParaRPr lang="pt-PT" sz="1200" b="1" i="0" u="none" strike="noStrike" dirty="0">
                        <a:solidFill>
                          <a:srgbClr val="000000"/>
                        </a:solidFill>
                        <a:effectLst/>
                        <a:latin typeface="Calibri" panose="020F0502020204030204" pitchFamily="34" charset="0"/>
                      </a:endParaRPr>
                    </a:p>
                  </a:txBody>
                  <a:tcPr marL="7313" marR="7313" marT="7313" marB="0" anchor="ctr"/>
                </a:tc>
                <a:extLst>
                  <a:ext uri="{0D108BD9-81ED-4DB2-BD59-A6C34878D82A}">
                    <a16:rowId xmlns:a16="http://schemas.microsoft.com/office/drawing/2014/main" val="182959552"/>
                  </a:ext>
                </a:extLst>
              </a:tr>
              <a:tr h="362008">
                <a:tc>
                  <a:txBody>
                    <a:bodyPr/>
                    <a:lstStyle/>
                    <a:p>
                      <a:pPr algn="l" fontAlgn="t"/>
                      <a:r>
                        <a:rPr lang="pt-PT" sz="1200" u="none" strike="noStrike">
                          <a:effectLst/>
                        </a:rPr>
                        <a:t>RE01</a:t>
                      </a:r>
                      <a:endParaRPr lang="pt-PT" sz="1200" b="0" i="0" u="none" strike="noStrike">
                        <a:solidFill>
                          <a:srgbClr val="000000"/>
                        </a:solidFill>
                        <a:effectLst/>
                        <a:latin typeface="Calibri" panose="020F0502020204030204" pitchFamily="34" charset="0"/>
                      </a:endParaRPr>
                    </a:p>
                  </a:txBody>
                  <a:tcPr marL="7313" marR="7313" marT="7313" marB="0"/>
                </a:tc>
                <a:tc>
                  <a:txBody>
                    <a:bodyPr/>
                    <a:lstStyle/>
                    <a:p>
                      <a:pPr algn="l" fontAlgn="b"/>
                      <a:r>
                        <a:rPr lang="en-US" sz="1200" b="0" i="0" u="none" strike="noStrike">
                          <a:solidFill>
                            <a:srgbClr val="000000"/>
                          </a:solidFill>
                          <a:effectLst/>
                          <a:latin typeface="Calibri" panose="020F0502020204030204" pitchFamily="34" charset="0"/>
                        </a:rPr>
                        <a:t>It must be possible to change the status of the order and update the last operation performed.</a:t>
                      </a:r>
                    </a:p>
                  </a:txBody>
                  <a:tcPr marL="7620" marR="7620" marT="7620" marB="0" anchor="b"/>
                </a:tc>
                <a:extLst>
                  <a:ext uri="{0D108BD9-81ED-4DB2-BD59-A6C34878D82A}">
                    <a16:rowId xmlns:a16="http://schemas.microsoft.com/office/drawing/2014/main" val="2034679473"/>
                  </a:ext>
                </a:extLst>
              </a:tr>
              <a:tr h="195082">
                <a:tc>
                  <a:txBody>
                    <a:bodyPr/>
                    <a:lstStyle/>
                    <a:p>
                      <a:pPr algn="l" fontAlgn="t"/>
                      <a:r>
                        <a:rPr lang="pt-PT" sz="1200" u="none" strike="noStrike">
                          <a:effectLst/>
                        </a:rPr>
                        <a:t>RE02</a:t>
                      </a:r>
                      <a:endParaRPr lang="pt-PT" sz="1200" b="0" i="0" u="none" strike="noStrike">
                        <a:solidFill>
                          <a:srgbClr val="000000"/>
                        </a:solidFill>
                        <a:effectLst/>
                        <a:latin typeface="Calibri" panose="020F0502020204030204" pitchFamily="34" charset="0"/>
                      </a:endParaRPr>
                    </a:p>
                  </a:txBody>
                  <a:tcPr marL="7313" marR="7313" marT="7313" marB="0"/>
                </a:tc>
                <a:tc>
                  <a:txBody>
                    <a:bodyPr/>
                    <a:lstStyle/>
                    <a:p>
                      <a:pPr algn="l" fontAlgn="b"/>
                      <a:r>
                        <a:rPr lang="en-US" sz="1200" b="0" i="0" u="none" strike="noStrike">
                          <a:solidFill>
                            <a:srgbClr val="000000"/>
                          </a:solidFill>
                          <a:effectLst/>
                          <a:latin typeface="Calibri" panose="020F0502020204030204" pitchFamily="34" charset="0"/>
                        </a:rPr>
                        <a:t>It must be possible to insert new contacts</a:t>
                      </a:r>
                    </a:p>
                  </a:txBody>
                  <a:tcPr marL="7620" marR="7620" marT="7620" marB="0" anchor="b"/>
                </a:tc>
                <a:extLst>
                  <a:ext uri="{0D108BD9-81ED-4DB2-BD59-A6C34878D82A}">
                    <a16:rowId xmlns:a16="http://schemas.microsoft.com/office/drawing/2014/main" val="1219454011"/>
                  </a:ext>
                </a:extLst>
              </a:tr>
              <a:tr h="195082">
                <a:tc>
                  <a:txBody>
                    <a:bodyPr/>
                    <a:lstStyle/>
                    <a:p>
                      <a:pPr algn="l" fontAlgn="t"/>
                      <a:r>
                        <a:rPr lang="pt-PT" sz="1200" u="none" strike="noStrike">
                          <a:effectLst/>
                        </a:rPr>
                        <a:t>RE03</a:t>
                      </a:r>
                      <a:endParaRPr lang="pt-PT" sz="1200" b="0" i="0" u="none" strike="noStrike">
                        <a:solidFill>
                          <a:srgbClr val="000000"/>
                        </a:solidFill>
                        <a:effectLst/>
                        <a:latin typeface="Calibri" panose="020F0502020204030204" pitchFamily="34" charset="0"/>
                      </a:endParaRPr>
                    </a:p>
                  </a:txBody>
                  <a:tcPr marL="7313" marR="7313" marT="7313" marB="0"/>
                </a:tc>
                <a:tc>
                  <a:txBody>
                    <a:bodyPr/>
                    <a:lstStyle/>
                    <a:p>
                      <a:pPr algn="l" fontAlgn="b"/>
                      <a:r>
                        <a:rPr lang="en-US" sz="1200" b="0" i="0" u="none" strike="noStrike">
                          <a:solidFill>
                            <a:srgbClr val="000000"/>
                          </a:solidFill>
                          <a:effectLst/>
                          <a:latin typeface="Calibri" panose="020F0502020204030204" pitchFamily="34" charset="0"/>
                        </a:rPr>
                        <a:t>It must be possible to change contact information</a:t>
                      </a:r>
                    </a:p>
                  </a:txBody>
                  <a:tcPr marL="7620" marR="7620" marT="7620" marB="0" anchor="b"/>
                </a:tc>
                <a:extLst>
                  <a:ext uri="{0D108BD9-81ED-4DB2-BD59-A6C34878D82A}">
                    <a16:rowId xmlns:a16="http://schemas.microsoft.com/office/drawing/2014/main" val="1216017537"/>
                  </a:ext>
                </a:extLst>
              </a:tr>
              <a:tr h="195082">
                <a:tc>
                  <a:txBody>
                    <a:bodyPr/>
                    <a:lstStyle/>
                    <a:p>
                      <a:pPr algn="l" fontAlgn="t"/>
                      <a:r>
                        <a:rPr lang="pt-PT" sz="1200" u="none" strike="noStrike">
                          <a:effectLst/>
                        </a:rPr>
                        <a:t>RE04</a:t>
                      </a:r>
                      <a:endParaRPr lang="pt-PT" sz="1200" b="0" i="0" u="none" strike="noStrike">
                        <a:solidFill>
                          <a:srgbClr val="000000"/>
                        </a:solidFill>
                        <a:effectLst/>
                        <a:latin typeface="Calibri" panose="020F0502020204030204" pitchFamily="34" charset="0"/>
                      </a:endParaRPr>
                    </a:p>
                  </a:txBody>
                  <a:tcPr marL="7313" marR="7313" marT="7313" marB="0"/>
                </a:tc>
                <a:tc>
                  <a:txBody>
                    <a:bodyPr/>
                    <a:lstStyle/>
                    <a:p>
                      <a:pPr algn="l" fontAlgn="b"/>
                      <a:r>
                        <a:rPr lang="en-US" sz="1200" b="0" i="0" u="none" strike="noStrike">
                          <a:solidFill>
                            <a:srgbClr val="000000"/>
                          </a:solidFill>
                          <a:effectLst/>
                          <a:latin typeface="Calibri" panose="020F0502020204030204" pitchFamily="34" charset="0"/>
                        </a:rPr>
                        <a:t>It must be possible to delete a contact</a:t>
                      </a:r>
                    </a:p>
                  </a:txBody>
                  <a:tcPr marL="7620" marR="7620" marT="7620" marB="0" anchor="b"/>
                </a:tc>
                <a:extLst>
                  <a:ext uri="{0D108BD9-81ED-4DB2-BD59-A6C34878D82A}">
                    <a16:rowId xmlns:a16="http://schemas.microsoft.com/office/drawing/2014/main" val="3844859513"/>
                  </a:ext>
                </a:extLst>
              </a:tr>
              <a:tr h="195082">
                <a:tc>
                  <a:txBody>
                    <a:bodyPr/>
                    <a:lstStyle/>
                    <a:p>
                      <a:pPr algn="l" fontAlgn="t"/>
                      <a:r>
                        <a:rPr lang="pt-PT" sz="1200" u="none" strike="noStrike">
                          <a:effectLst/>
                        </a:rPr>
                        <a:t>RE05</a:t>
                      </a:r>
                      <a:endParaRPr lang="pt-PT" sz="1200" b="0" i="0" u="none" strike="noStrike">
                        <a:solidFill>
                          <a:srgbClr val="000000"/>
                        </a:solidFill>
                        <a:effectLst/>
                        <a:latin typeface="Calibri" panose="020F0502020204030204" pitchFamily="34" charset="0"/>
                      </a:endParaRPr>
                    </a:p>
                  </a:txBody>
                  <a:tcPr marL="7313" marR="7313" marT="7313" marB="0"/>
                </a:tc>
                <a:tc>
                  <a:txBody>
                    <a:bodyPr/>
                    <a:lstStyle/>
                    <a:p>
                      <a:pPr algn="l" fontAlgn="b"/>
                      <a:r>
                        <a:rPr lang="en-US" sz="1200" b="0" i="0" u="none" strike="noStrike">
                          <a:solidFill>
                            <a:srgbClr val="000000"/>
                          </a:solidFill>
                          <a:effectLst/>
                          <a:latin typeface="Calibri" panose="020F0502020204030204" pitchFamily="34" charset="0"/>
                        </a:rPr>
                        <a:t>It should be possible to list all orders placed on a certain day of the month</a:t>
                      </a:r>
                    </a:p>
                  </a:txBody>
                  <a:tcPr marL="7620" marR="7620" marT="7620" marB="0" anchor="b"/>
                </a:tc>
                <a:extLst>
                  <a:ext uri="{0D108BD9-81ED-4DB2-BD59-A6C34878D82A}">
                    <a16:rowId xmlns:a16="http://schemas.microsoft.com/office/drawing/2014/main" val="1880674450"/>
                  </a:ext>
                </a:extLst>
              </a:tr>
              <a:tr h="362008">
                <a:tc>
                  <a:txBody>
                    <a:bodyPr/>
                    <a:lstStyle/>
                    <a:p>
                      <a:pPr algn="l" fontAlgn="t"/>
                      <a:r>
                        <a:rPr lang="pt-PT" sz="1200" u="none" strike="noStrike">
                          <a:effectLst/>
                        </a:rPr>
                        <a:t>RE06</a:t>
                      </a:r>
                      <a:endParaRPr lang="pt-PT" sz="1200" b="0" i="0" u="none" strike="noStrike">
                        <a:solidFill>
                          <a:srgbClr val="000000"/>
                        </a:solidFill>
                        <a:effectLst/>
                        <a:latin typeface="Calibri" panose="020F0502020204030204" pitchFamily="34" charset="0"/>
                      </a:endParaRPr>
                    </a:p>
                  </a:txBody>
                  <a:tcPr marL="7313" marR="7313" marT="7313" marB="0"/>
                </a:tc>
                <a:tc>
                  <a:txBody>
                    <a:bodyPr/>
                    <a:lstStyle/>
                    <a:p>
                      <a:pPr algn="l" fontAlgn="b"/>
                      <a:r>
                        <a:rPr lang="en-US" sz="1200" b="0" i="0" u="none" strike="noStrike">
                          <a:solidFill>
                            <a:srgbClr val="000000"/>
                          </a:solidFill>
                          <a:effectLst/>
                          <a:latin typeface="Calibri" panose="020F0502020204030204" pitchFamily="34" charset="0"/>
                        </a:rPr>
                        <a:t>It must be possible to list orders in a given status of a given category of items</a:t>
                      </a:r>
                    </a:p>
                  </a:txBody>
                  <a:tcPr marL="7620" marR="7620" marT="7620" marB="0" anchor="b"/>
                </a:tc>
                <a:extLst>
                  <a:ext uri="{0D108BD9-81ED-4DB2-BD59-A6C34878D82A}">
                    <a16:rowId xmlns:a16="http://schemas.microsoft.com/office/drawing/2014/main" val="3629790432"/>
                  </a:ext>
                </a:extLst>
              </a:tr>
              <a:tr h="382662">
                <a:tc>
                  <a:txBody>
                    <a:bodyPr/>
                    <a:lstStyle/>
                    <a:p>
                      <a:pPr algn="l" fontAlgn="t"/>
                      <a:r>
                        <a:rPr lang="pt-PT" sz="1200" u="none" strike="noStrike">
                          <a:effectLst/>
                        </a:rPr>
                        <a:t>RE07</a:t>
                      </a:r>
                      <a:endParaRPr lang="pt-PT" sz="1200" b="0" i="0" u="none" strike="noStrike">
                        <a:solidFill>
                          <a:srgbClr val="000000"/>
                        </a:solidFill>
                        <a:effectLst/>
                        <a:latin typeface="Calibri" panose="020F0502020204030204" pitchFamily="34" charset="0"/>
                      </a:endParaRPr>
                    </a:p>
                  </a:txBody>
                  <a:tcPr marL="7313" marR="7313" marT="7313" marB="0"/>
                </a:tc>
                <a:tc>
                  <a:txBody>
                    <a:bodyPr/>
                    <a:lstStyle/>
                    <a:p>
                      <a:pPr algn="l" fontAlgn="b"/>
                      <a:r>
                        <a:rPr lang="en-US" sz="1200" b="0" i="0" u="none" strike="noStrike">
                          <a:solidFill>
                            <a:srgbClr val="000000"/>
                          </a:solidFill>
                          <a:effectLst/>
                          <a:latin typeface="Calibri" panose="020F0502020204030204" pitchFamily="34" charset="0"/>
                        </a:rPr>
                        <a:t>It must be possible to list all orders with the delivery address of the customer corresponding to the order</a:t>
                      </a:r>
                    </a:p>
                  </a:txBody>
                  <a:tcPr marL="7620" marR="7620" marT="7620" marB="0" anchor="b"/>
                </a:tc>
                <a:extLst>
                  <a:ext uri="{0D108BD9-81ED-4DB2-BD59-A6C34878D82A}">
                    <a16:rowId xmlns:a16="http://schemas.microsoft.com/office/drawing/2014/main" val="3973830225"/>
                  </a:ext>
                </a:extLst>
              </a:tr>
              <a:tr h="362008">
                <a:tc>
                  <a:txBody>
                    <a:bodyPr/>
                    <a:lstStyle/>
                    <a:p>
                      <a:pPr algn="l" fontAlgn="t"/>
                      <a:r>
                        <a:rPr lang="pt-PT" sz="1200" u="none" strike="noStrike">
                          <a:effectLst/>
                        </a:rPr>
                        <a:t>RE08</a:t>
                      </a:r>
                      <a:endParaRPr lang="pt-PT" sz="1200" b="0" i="0" u="none" strike="noStrike">
                        <a:solidFill>
                          <a:srgbClr val="000000"/>
                        </a:solidFill>
                        <a:effectLst/>
                        <a:latin typeface="Calibri" panose="020F0502020204030204" pitchFamily="34" charset="0"/>
                      </a:endParaRPr>
                    </a:p>
                  </a:txBody>
                  <a:tcPr marL="7313" marR="7313" marT="7313" marB="0"/>
                </a:tc>
                <a:tc>
                  <a:txBody>
                    <a:bodyPr/>
                    <a:lstStyle/>
                    <a:p>
                      <a:pPr algn="l" fontAlgn="b"/>
                      <a:r>
                        <a:rPr lang="en-US" sz="1200" b="0" i="0" u="none" strike="noStrike">
                          <a:solidFill>
                            <a:srgbClr val="000000"/>
                          </a:solidFill>
                          <a:effectLst/>
                          <a:latin typeface="Calibri" panose="020F0502020204030204" pitchFamily="34" charset="0"/>
                        </a:rPr>
                        <a:t>It must be possible to list all orders assigned to a given employee</a:t>
                      </a:r>
                    </a:p>
                  </a:txBody>
                  <a:tcPr marL="7620" marR="7620" marT="7620" marB="0" anchor="b"/>
                </a:tc>
                <a:extLst>
                  <a:ext uri="{0D108BD9-81ED-4DB2-BD59-A6C34878D82A}">
                    <a16:rowId xmlns:a16="http://schemas.microsoft.com/office/drawing/2014/main" val="3461838352"/>
                  </a:ext>
                </a:extLst>
              </a:tr>
              <a:tr h="195082">
                <a:tc>
                  <a:txBody>
                    <a:bodyPr/>
                    <a:lstStyle/>
                    <a:p>
                      <a:pPr algn="l" fontAlgn="t"/>
                      <a:r>
                        <a:rPr lang="pt-PT" sz="1200" u="none" strike="noStrike">
                          <a:effectLst/>
                        </a:rPr>
                        <a:t>RE09</a:t>
                      </a:r>
                      <a:endParaRPr lang="pt-PT" sz="1200" b="0" i="0" u="none" strike="noStrike">
                        <a:solidFill>
                          <a:srgbClr val="000000"/>
                        </a:solidFill>
                        <a:effectLst/>
                        <a:latin typeface="Calibri" panose="020F0502020204030204" pitchFamily="34" charset="0"/>
                      </a:endParaRPr>
                    </a:p>
                  </a:txBody>
                  <a:tcPr marL="7313" marR="7313" marT="7313" marB="0"/>
                </a:tc>
                <a:tc>
                  <a:txBody>
                    <a:bodyPr/>
                    <a:lstStyle/>
                    <a:p>
                      <a:pPr algn="l" fontAlgn="b"/>
                      <a:r>
                        <a:rPr lang="en-US" sz="1200" b="0" i="0" u="none" strike="noStrike">
                          <a:solidFill>
                            <a:srgbClr val="000000"/>
                          </a:solidFill>
                          <a:effectLst/>
                          <a:latin typeface="Calibri" panose="020F0502020204030204" pitchFamily="34" charset="0"/>
                        </a:rPr>
                        <a:t>It should be possible to list all orders placed by a customer</a:t>
                      </a:r>
                    </a:p>
                  </a:txBody>
                  <a:tcPr marL="7620" marR="7620" marT="7620" marB="0" anchor="b"/>
                </a:tc>
                <a:extLst>
                  <a:ext uri="{0D108BD9-81ED-4DB2-BD59-A6C34878D82A}">
                    <a16:rowId xmlns:a16="http://schemas.microsoft.com/office/drawing/2014/main" val="598154849"/>
                  </a:ext>
                </a:extLst>
              </a:tr>
              <a:tr h="362008">
                <a:tc>
                  <a:txBody>
                    <a:bodyPr/>
                    <a:lstStyle/>
                    <a:p>
                      <a:pPr algn="l" fontAlgn="t"/>
                      <a:r>
                        <a:rPr lang="pt-PT" sz="1200" u="none" strike="noStrike">
                          <a:effectLst/>
                        </a:rPr>
                        <a:t>RE10</a:t>
                      </a:r>
                      <a:endParaRPr lang="pt-PT" sz="1200" b="0" i="0" u="none" strike="noStrike">
                        <a:solidFill>
                          <a:srgbClr val="000000"/>
                        </a:solidFill>
                        <a:effectLst/>
                        <a:latin typeface="Calibri" panose="020F0502020204030204" pitchFamily="34" charset="0"/>
                      </a:endParaRPr>
                    </a:p>
                  </a:txBody>
                  <a:tcPr marL="7313" marR="7313" marT="7313" marB="0"/>
                </a:tc>
                <a:tc>
                  <a:txBody>
                    <a:bodyPr/>
                    <a:lstStyle/>
                    <a:p>
                      <a:pPr algn="l" fontAlgn="b"/>
                      <a:r>
                        <a:rPr lang="en-US" sz="1200" b="0" i="0" u="none" strike="noStrike">
                          <a:solidFill>
                            <a:srgbClr val="000000"/>
                          </a:solidFill>
                          <a:effectLst/>
                          <a:latin typeface="Calibri" panose="020F0502020204030204" pitchFamily="34" charset="0"/>
                        </a:rPr>
                        <a:t>It must be possible to make a top X of customers, where the value of X is up to the user</a:t>
                      </a:r>
                    </a:p>
                  </a:txBody>
                  <a:tcPr marL="7620" marR="7620" marT="7620" marB="0" anchor="b"/>
                </a:tc>
                <a:extLst>
                  <a:ext uri="{0D108BD9-81ED-4DB2-BD59-A6C34878D82A}">
                    <a16:rowId xmlns:a16="http://schemas.microsoft.com/office/drawing/2014/main" val="3918976857"/>
                  </a:ext>
                </a:extLst>
              </a:tr>
              <a:tr h="362008">
                <a:tc>
                  <a:txBody>
                    <a:bodyPr/>
                    <a:lstStyle/>
                    <a:p>
                      <a:pPr algn="l" fontAlgn="t"/>
                      <a:r>
                        <a:rPr lang="pt-PT" sz="1200" u="none" strike="noStrike">
                          <a:effectLst/>
                        </a:rPr>
                        <a:t>RE11</a:t>
                      </a:r>
                      <a:endParaRPr lang="pt-PT" sz="1200" b="0" i="0" u="none" strike="noStrike">
                        <a:solidFill>
                          <a:srgbClr val="000000"/>
                        </a:solidFill>
                        <a:effectLst/>
                        <a:latin typeface="Calibri" panose="020F0502020204030204" pitchFamily="34" charset="0"/>
                      </a:endParaRPr>
                    </a:p>
                  </a:txBody>
                  <a:tcPr marL="7313" marR="7313" marT="7313" marB="0"/>
                </a:tc>
                <a:tc>
                  <a:txBody>
                    <a:bodyPr/>
                    <a:lstStyle/>
                    <a:p>
                      <a:pPr algn="l" fontAlgn="b"/>
                      <a:r>
                        <a:rPr lang="en-US" sz="1200" b="0" i="0" u="none" strike="noStrike">
                          <a:solidFill>
                            <a:srgbClr val="000000"/>
                          </a:solidFill>
                          <a:effectLst/>
                          <a:latin typeface="Calibri" panose="020F0502020204030204" pitchFamily="34" charset="0"/>
                        </a:rPr>
                        <a:t>It must be possible to know how many and which items we buy from a certain supplier</a:t>
                      </a:r>
                    </a:p>
                  </a:txBody>
                  <a:tcPr marL="7620" marR="7620" marT="7620" marB="0" anchor="b"/>
                </a:tc>
                <a:extLst>
                  <a:ext uri="{0D108BD9-81ED-4DB2-BD59-A6C34878D82A}">
                    <a16:rowId xmlns:a16="http://schemas.microsoft.com/office/drawing/2014/main" val="1997584453"/>
                  </a:ext>
                </a:extLst>
              </a:tr>
              <a:tr h="195082">
                <a:tc>
                  <a:txBody>
                    <a:bodyPr/>
                    <a:lstStyle/>
                    <a:p>
                      <a:pPr algn="l" fontAlgn="t"/>
                      <a:r>
                        <a:rPr lang="pt-PT" sz="1200" u="none" strike="noStrike">
                          <a:effectLst/>
                        </a:rPr>
                        <a:t>RE12</a:t>
                      </a:r>
                      <a:endParaRPr lang="pt-PT" sz="1200" b="0" i="0" u="none" strike="noStrike">
                        <a:solidFill>
                          <a:srgbClr val="000000"/>
                        </a:solidFill>
                        <a:effectLst/>
                        <a:latin typeface="Calibri" panose="020F0502020204030204" pitchFamily="34" charset="0"/>
                      </a:endParaRPr>
                    </a:p>
                  </a:txBody>
                  <a:tcPr marL="7313" marR="7313" marT="7313" marB="0"/>
                </a:tc>
                <a:tc>
                  <a:txBody>
                    <a:bodyPr/>
                    <a:lstStyle/>
                    <a:p>
                      <a:pPr algn="l" fontAlgn="b"/>
                      <a:r>
                        <a:rPr lang="en-US" sz="1200" b="0" i="0" u="none" strike="noStrike">
                          <a:solidFill>
                            <a:srgbClr val="000000"/>
                          </a:solidFill>
                          <a:effectLst/>
                          <a:latin typeface="Calibri" panose="020F0502020204030204" pitchFamily="34" charset="0"/>
                        </a:rPr>
                        <a:t>It must be possible to list the stock of available items</a:t>
                      </a:r>
                    </a:p>
                  </a:txBody>
                  <a:tcPr marL="7620" marR="7620" marT="7620" marB="0" anchor="b"/>
                </a:tc>
                <a:extLst>
                  <a:ext uri="{0D108BD9-81ED-4DB2-BD59-A6C34878D82A}">
                    <a16:rowId xmlns:a16="http://schemas.microsoft.com/office/drawing/2014/main" val="2444469218"/>
                  </a:ext>
                </a:extLst>
              </a:tr>
              <a:tr h="195082">
                <a:tc>
                  <a:txBody>
                    <a:bodyPr/>
                    <a:lstStyle/>
                    <a:p>
                      <a:pPr algn="l" fontAlgn="t"/>
                      <a:r>
                        <a:rPr lang="pt-PT" sz="1200" u="none" strike="noStrike">
                          <a:effectLst/>
                        </a:rPr>
                        <a:t>RE13</a:t>
                      </a:r>
                      <a:endParaRPr lang="pt-PT" sz="1200" b="0" i="0" u="none" strike="noStrike">
                        <a:solidFill>
                          <a:srgbClr val="000000"/>
                        </a:solidFill>
                        <a:effectLst/>
                        <a:latin typeface="Calibri" panose="020F0502020204030204" pitchFamily="34" charset="0"/>
                      </a:endParaRPr>
                    </a:p>
                  </a:txBody>
                  <a:tcPr marL="7313" marR="7313" marT="7313" marB="0"/>
                </a:tc>
                <a:tc>
                  <a:txBody>
                    <a:bodyPr/>
                    <a:lstStyle/>
                    <a:p>
                      <a:pPr algn="l" fontAlgn="b"/>
                      <a:r>
                        <a:rPr lang="en-US" sz="1200" b="0" i="0" u="none" strike="noStrike">
                          <a:solidFill>
                            <a:srgbClr val="000000"/>
                          </a:solidFill>
                          <a:effectLst/>
                          <a:latin typeface="Calibri" panose="020F0502020204030204" pitchFamily="34" charset="0"/>
                        </a:rPr>
                        <a:t>It should be possible to sort items by stock number</a:t>
                      </a:r>
                    </a:p>
                  </a:txBody>
                  <a:tcPr marL="7620" marR="7620" marT="7620" marB="0" anchor="b"/>
                </a:tc>
                <a:extLst>
                  <a:ext uri="{0D108BD9-81ED-4DB2-BD59-A6C34878D82A}">
                    <a16:rowId xmlns:a16="http://schemas.microsoft.com/office/drawing/2014/main" val="1204495296"/>
                  </a:ext>
                </a:extLst>
              </a:tr>
              <a:tr h="195082">
                <a:tc>
                  <a:txBody>
                    <a:bodyPr/>
                    <a:lstStyle/>
                    <a:p>
                      <a:pPr algn="l" fontAlgn="t"/>
                      <a:r>
                        <a:rPr lang="pt-PT" sz="1200" u="none" strike="noStrike">
                          <a:effectLst/>
                        </a:rPr>
                        <a:t>RE14</a:t>
                      </a:r>
                      <a:endParaRPr lang="pt-PT" sz="1200" b="0" i="0" u="none" strike="noStrike">
                        <a:solidFill>
                          <a:srgbClr val="000000"/>
                        </a:solidFill>
                        <a:effectLst/>
                        <a:latin typeface="Calibri" panose="020F0502020204030204" pitchFamily="34" charset="0"/>
                      </a:endParaRPr>
                    </a:p>
                  </a:txBody>
                  <a:tcPr marL="7313" marR="7313" marT="7313" marB="0"/>
                </a:tc>
                <a:tc>
                  <a:txBody>
                    <a:bodyPr/>
                    <a:lstStyle/>
                    <a:p>
                      <a:pPr algn="l" fontAlgn="b"/>
                      <a:r>
                        <a:rPr lang="en-US" sz="1200" b="0" i="0" u="none" strike="noStrike">
                          <a:solidFill>
                            <a:srgbClr val="000000"/>
                          </a:solidFill>
                          <a:effectLst/>
                          <a:latin typeface="Calibri" panose="020F0502020204030204" pitchFamily="34" charset="0"/>
                        </a:rPr>
                        <a:t>It should be possible to sort categories by name</a:t>
                      </a:r>
                    </a:p>
                  </a:txBody>
                  <a:tcPr marL="7620" marR="7620" marT="7620" marB="0" anchor="b"/>
                </a:tc>
                <a:extLst>
                  <a:ext uri="{0D108BD9-81ED-4DB2-BD59-A6C34878D82A}">
                    <a16:rowId xmlns:a16="http://schemas.microsoft.com/office/drawing/2014/main" val="99489477"/>
                  </a:ext>
                </a:extLst>
              </a:tr>
              <a:tr h="195082">
                <a:tc>
                  <a:txBody>
                    <a:bodyPr/>
                    <a:lstStyle/>
                    <a:p>
                      <a:pPr algn="l" fontAlgn="t"/>
                      <a:r>
                        <a:rPr lang="pt-PT" sz="1200" u="none" strike="noStrike">
                          <a:effectLst/>
                        </a:rPr>
                        <a:t>RE15</a:t>
                      </a:r>
                      <a:endParaRPr lang="pt-PT" sz="1200" b="0" i="0" u="none" strike="noStrike">
                        <a:solidFill>
                          <a:srgbClr val="000000"/>
                        </a:solidFill>
                        <a:effectLst/>
                        <a:latin typeface="Calibri" panose="020F0502020204030204" pitchFamily="34" charset="0"/>
                      </a:endParaRPr>
                    </a:p>
                  </a:txBody>
                  <a:tcPr marL="7313" marR="7313" marT="7313" marB="0"/>
                </a:tc>
                <a:tc>
                  <a:txBody>
                    <a:bodyPr/>
                    <a:lstStyle/>
                    <a:p>
                      <a:pPr algn="l" fontAlgn="b"/>
                      <a:r>
                        <a:rPr lang="en-US" sz="1200" b="0" i="0" u="none" strike="noStrike" dirty="0">
                          <a:solidFill>
                            <a:srgbClr val="000000"/>
                          </a:solidFill>
                          <a:effectLst/>
                          <a:latin typeface="Calibri" panose="020F0502020204030204" pitchFamily="34" charset="0"/>
                        </a:rPr>
                        <a:t>It should be possible to sort employees in descending order of salary</a:t>
                      </a:r>
                    </a:p>
                  </a:txBody>
                  <a:tcPr marL="7620" marR="7620" marT="7620" marB="0" anchor="b"/>
                </a:tc>
                <a:extLst>
                  <a:ext uri="{0D108BD9-81ED-4DB2-BD59-A6C34878D82A}">
                    <a16:rowId xmlns:a16="http://schemas.microsoft.com/office/drawing/2014/main" val="1252332404"/>
                  </a:ext>
                </a:extLst>
              </a:tr>
            </a:tbl>
          </a:graphicData>
        </a:graphic>
      </p:graphicFrame>
      <p:pic>
        <p:nvPicPr>
          <p:cNvPr id="8" name="Imagem 3">
            <a:extLst>
              <a:ext uri="{FF2B5EF4-FFF2-40B4-BE49-F238E27FC236}">
                <a16:creationId xmlns:a16="http://schemas.microsoft.com/office/drawing/2014/main" id="{36CC993A-83A0-E909-9101-FB703A76B071}"/>
              </a:ext>
            </a:extLst>
          </p:cNvPr>
          <p:cNvPicPr>
            <a:picLocks noChangeAspect="1"/>
          </p:cNvPicPr>
          <p:nvPr/>
        </p:nvPicPr>
        <p:blipFill>
          <a:blip r:embed="rId2"/>
          <a:stretch>
            <a:fillRect/>
          </a:stretch>
        </p:blipFill>
        <p:spPr>
          <a:xfrm>
            <a:off x="3401" y="6261325"/>
            <a:ext cx="1239158" cy="711201"/>
          </a:xfrm>
          <a:prstGeom prst="rect">
            <a:avLst/>
          </a:prstGeom>
        </p:spPr>
      </p:pic>
      <p:pic>
        <p:nvPicPr>
          <p:cNvPr id="9" name="Imagem 8">
            <a:extLst>
              <a:ext uri="{FF2B5EF4-FFF2-40B4-BE49-F238E27FC236}">
                <a16:creationId xmlns:a16="http://schemas.microsoft.com/office/drawing/2014/main" id="{ED83A893-9C94-133A-2C55-D3B157C98675}"/>
              </a:ext>
            </a:extLst>
          </p:cNvPr>
          <p:cNvPicPr>
            <a:picLocks noChangeAspect="1"/>
          </p:cNvPicPr>
          <p:nvPr/>
        </p:nvPicPr>
        <p:blipFill rotWithShape="1">
          <a:blip r:embed="rId3"/>
          <a:srcRect l="1694" t="756" r="7621" b="78089"/>
          <a:stretch/>
        </p:blipFill>
        <p:spPr>
          <a:xfrm>
            <a:off x="15133" y="6221604"/>
            <a:ext cx="1185753" cy="624049"/>
          </a:xfrm>
          <a:prstGeom prst="rect">
            <a:avLst/>
          </a:prstGeom>
        </p:spPr>
      </p:pic>
      <p:pic>
        <p:nvPicPr>
          <p:cNvPr id="10" name="Imagem 9">
            <a:extLst>
              <a:ext uri="{FF2B5EF4-FFF2-40B4-BE49-F238E27FC236}">
                <a16:creationId xmlns:a16="http://schemas.microsoft.com/office/drawing/2014/main" id="{D38F491C-C126-3684-7E23-9E29E2B85282}"/>
              </a:ext>
            </a:extLst>
          </p:cNvPr>
          <p:cNvPicPr>
            <a:picLocks noChangeAspect="1"/>
          </p:cNvPicPr>
          <p:nvPr/>
        </p:nvPicPr>
        <p:blipFill rotWithShape="1">
          <a:blip r:embed="rId4"/>
          <a:srcRect l="47460" t="56877" r="7185" b="21962"/>
          <a:stretch/>
        </p:blipFill>
        <p:spPr>
          <a:xfrm>
            <a:off x="1202854" y="6221412"/>
            <a:ext cx="593034" cy="624250"/>
          </a:xfrm>
          <a:prstGeom prst="rect">
            <a:avLst/>
          </a:prstGeom>
        </p:spPr>
      </p:pic>
    </p:spTree>
    <p:extLst>
      <p:ext uri="{BB962C8B-B14F-4D97-AF65-F5344CB8AC3E}">
        <p14:creationId xmlns:p14="http://schemas.microsoft.com/office/powerpoint/2010/main" val="655859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ea typeface="+mj-lt"/>
                <a:cs typeface="Calibri"/>
              </a:rPr>
              <a:t>Control</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requirements</a:t>
            </a:r>
            <a:endParaRPr lang="pt-PT" sz="4000" dirty="0">
              <a:solidFill>
                <a:srgbClr val="870F11"/>
              </a:solidFill>
              <a:latin typeface="Calibri"/>
              <a:ea typeface="+mj-lt"/>
              <a:cs typeface="Calibri"/>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718581"/>
            <a:ext cx="9026524"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 sz="2000" dirty="0">
              <a:solidFill>
                <a:srgbClr val="000000"/>
              </a:solidFill>
              <a:latin typeface="Consolas"/>
              <a:cs typeface="Calibri" panose="020F0502020204030204"/>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a:t>
            </a:r>
            <a:r>
              <a:rPr lang="pt-PT" sz="1600" dirty="0" err="1">
                <a:solidFill>
                  <a:schemeClr val="bg1"/>
                </a:solidFill>
                <a:cs typeface="Calibri"/>
              </a:rPr>
              <a:t>Presentation</a:t>
            </a:r>
            <a:r>
              <a:rPr lang="pt-PT" sz="1600" dirty="0">
                <a:solidFill>
                  <a:schemeClr val="bg1"/>
                </a:solidFill>
                <a:cs typeface="Calibri"/>
              </a:rPr>
              <a:t>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graphicFrame>
        <p:nvGraphicFramePr>
          <p:cNvPr id="8" name="Tabela 7">
            <a:extLst>
              <a:ext uri="{FF2B5EF4-FFF2-40B4-BE49-F238E27FC236}">
                <a16:creationId xmlns:a16="http://schemas.microsoft.com/office/drawing/2014/main" id="{63E75D42-7F52-7A77-5A25-EBB4645ABDAD}"/>
              </a:ext>
            </a:extLst>
          </p:cNvPr>
          <p:cNvGraphicFramePr>
            <a:graphicFrameLocks noGrp="1"/>
          </p:cNvGraphicFramePr>
          <p:nvPr>
            <p:extLst>
              <p:ext uri="{D42A27DB-BD31-4B8C-83A1-F6EECF244321}">
                <p14:modId xmlns:p14="http://schemas.microsoft.com/office/powerpoint/2010/main" val="215460404"/>
              </p:ext>
            </p:extLst>
          </p:nvPr>
        </p:nvGraphicFramePr>
        <p:xfrm>
          <a:off x="1641475" y="1718580"/>
          <a:ext cx="8909050" cy="4026610"/>
        </p:xfrm>
        <a:graphic>
          <a:graphicData uri="http://schemas.openxmlformats.org/drawingml/2006/table">
            <a:tbl>
              <a:tblPr>
                <a:tableStyleId>{5C22544A-7EE6-4342-B048-85BDC9FD1C3A}</a:tableStyleId>
              </a:tblPr>
              <a:tblGrid>
                <a:gridCol w="1755607">
                  <a:extLst>
                    <a:ext uri="{9D8B030D-6E8A-4147-A177-3AD203B41FA5}">
                      <a16:colId xmlns:a16="http://schemas.microsoft.com/office/drawing/2014/main" val="3217526177"/>
                    </a:ext>
                  </a:extLst>
                </a:gridCol>
                <a:gridCol w="7153443">
                  <a:extLst>
                    <a:ext uri="{9D8B030D-6E8A-4147-A177-3AD203B41FA5}">
                      <a16:colId xmlns:a16="http://schemas.microsoft.com/office/drawing/2014/main" val="3234642317"/>
                    </a:ext>
                  </a:extLst>
                </a:gridCol>
              </a:tblGrid>
              <a:tr h="191743">
                <a:tc>
                  <a:txBody>
                    <a:bodyPr/>
                    <a:lstStyle/>
                    <a:p>
                      <a:pPr algn="ctr" fontAlgn="b"/>
                      <a:r>
                        <a:rPr lang="pt-PT" sz="1200" b="1" u="none" strike="noStrike">
                          <a:effectLst/>
                        </a:rPr>
                        <a:t>Nr</a:t>
                      </a:r>
                      <a:endParaRPr lang="pt-PT" sz="12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pt-PT" sz="1200" b="1" u="none" strike="noStrike" dirty="0">
                          <a:effectLst/>
                        </a:rPr>
                        <a:t>Descrição</a:t>
                      </a:r>
                      <a:endParaRPr lang="pt-PT" sz="12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600264071"/>
                  </a:ext>
                </a:extLst>
              </a:tr>
              <a:tr h="191743">
                <a:tc>
                  <a:txBody>
                    <a:bodyPr/>
                    <a:lstStyle/>
                    <a:p>
                      <a:pPr algn="l" fontAlgn="t"/>
                      <a:r>
                        <a:rPr lang="pt-PT" sz="1200" u="none" strike="noStrike">
                          <a:effectLst/>
                        </a:rPr>
                        <a:t>RC01</a:t>
                      </a:r>
                      <a:endParaRPr lang="pt-PT" sz="12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200" b="0" i="0" u="none" strike="noStrike">
                          <a:solidFill>
                            <a:srgbClr val="000000"/>
                          </a:solidFill>
                          <a:effectLst/>
                          <a:latin typeface="Calibri" panose="020F0502020204030204" pitchFamily="34" charset="0"/>
                        </a:rPr>
                        <a:t>A customer can only have one contact</a:t>
                      </a:r>
                    </a:p>
                  </a:txBody>
                  <a:tcPr marL="7620" marR="7620" marT="7620" marB="0"/>
                </a:tc>
                <a:extLst>
                  <a:ext uri="{0D108BD9-81ED-4DB2-BD59-A6C34878D82A}">
                    <a16:rowId xmlns:a16="http://schemas.microsoft.com/office/drawing/2014/main" val="3924565387"/>
                  </a:ext>
                </a:extLst>
              </a:tr>
              <a:tr h="191743">
                <a:tc>
                  <a:txBody>
                    <a:bodyPr/>
                    <a:lstStyle/>
                    <a:p>
                      <a:pPr algn="l" fontAlgn="t"/>
                      <a:r>
                        <a:rPr lang="pt-PT" sz="1200" u="none" strike="noStrike">
                          <a:effectLst/>
                        </a:rPr>
                        <a:t>RC02</a:t>
                      </a:r>
                      <a:endParaRPr lang="pt-PT" sz="1200" b="0" i="0" u="none" strike="noStrike">
                        <a:solidFill>
                          <a:srgbClr val="000000"/>
                        </a:solidFill>
                        <a:effectLst/>
                        <a:latin typeface="Calibri" panose="020F0502020204030204" pitchFamily="34" charset="0"/>
                      </a:endParaRPr>
                    </a:p>
                  </a:txBody>
                  <a:tcPr marL="7620" marR="7620" marT="7620" marB="0"/>
                </a:tc>
                <a:tc>
                  <a:txBody>
                    <a:bodyPr/>
                    <a:lstStyle/>
                    <a:p>
                      <a:pPr algn="l" fontAlgn="b"/>
                      <a:r>
                        <a:rPr lang="en-US" sz="1200" b="0" i="0" u="none" strike="noStrike">
                          <a:solidFill>
                            <a:srgbClr val="000000"/>
                          </a:solidFill>
                          <a:effectLst/>
                          <a:latin typeface="Calibri" panose="020F0502020204030204" pitchFamily="34" charset="0"/>
                        </a:rPr>
                        <a:t>A supplier can only have one contact</a:t>
                      </a:r>
                    </a:p>
                  </a:txBody>
                  <a:tcPr marL="7620" marR="7620" marT="7620" marB="0" anchor="b"/>
                </a:tc>
                <a:extLst>
                  <a:ext uri="{0D108BD9-81ED-4DB2-BD59-A6C34878D82A}">
                    <a16:rowId xmlns:a16="http://schemas.microsoft.com/office/drawing/2014/main" val="4027257734"/>
                  </a:ext>
                </a:extLst>
              </a:tr>
              <a:tr h="191743">
                <a:tc>
                  <a:txBody>
                    <a:bodyPr/>
                    <a:lstStyle/>
                    <a:p>
                      <a:pPr algn="l" fontAlgn="t"/>
                      <a:r>
                        <a:rPr lang="pt-PT" sz="1200" u="none" strike="noStrike">
                          <a:effectLst/>
                        </a:rPr>
                        <a:t>RC03</a:t>
                      </a:r>
                      <a:endParaRPr lang="pt-PT" sz="12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200" b="0" i="0" u="none" strike="noStrike">
                          <a:solidFill>
                            <a:srgbClr val="000000"/>
                          </a:solidFill>
                          <a:effectLst/>
                          <a:latin typeface="Calibri" panose="020F0502020204030204" pitchFamily="34" charset="0"/>
                        </a:rPr>
                        <a:t>An employee can only have one contact</a:t>
                      </a:r>
                    </a:p>
                  </a:txBody>
                  <a:tcPr marL="7620" marR="7620" marT="7620" marB="0"/>
                </a:tc>
                <a:extLst>
                  <a:ext uri="{0D108BD9-81ED-4DB2-BD59-A6C34878D82A}">
                    <a16:rowId xmlns:a16="http://schemas.microsoft.com/office/drawing/2014/main" val="3309721858"/>
                  </a:ext>
                </a:extLst>
              </a:tr>
              <a:tr h="383487">
                <a:tc>
                  <a:txBody>
                    <a:bodyPr/>
                    <a:lstStyle/>
                    <a:p>
                      <a:pPr algn="l" fontAlgn="t"/>
                      <a:r>
                        <a:rPr lang="pt-PT" sz="1200" u="none" strike="noStrike">
                          <a:effectLst/>
                        </a:rPr>
                        <a:t>RC04</a:t>
                      </a:r>
                      <a:endParaRPr lang="pt-PT" sz="12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200" b="0" i="0" u="none" strike="noStrike">
                          <a:solidFill>
                            <a:srgbClr val="000000"/>
                          </a:solidFill>
                          <a:effectLst/>
                          <a:latin typeface="Calibri" panose="020F0502020204030204" pitchFamily="34" charset="0"/>
                        </a:rPr>
                        <a:t>A customer can have multiple addresses and multiple addresses can be associated with multiple customers</a:t>
                      </a:r>
                    </a:p>
                  </a:txBody>
                  <a:tcPr marL="7620" marR="7620" marT="7620" marB="0"/>
                </a:tc>
                <a:extLst>
                  <a:ext uri="{0D108BD9-81ED-4DB2-BD59-A6C34878D82A}">
                    <a16:rowId xmlns:a16="http://schemas.microsoft.com/office/drawing/2014/main" val="3766365388"/>
                  </a:ext>
                </a:extLst>
              </a:tr>
              <a:tr h="383487">
                <a:tc>
                  <a:txBody>
                    <a:bodyPr/>
                    <a:lstStyle/>
                    <a:p>
                      <a:pPr algn="l" fontAlgn="t"/>
                      <a:r>
                        <a:rPr lang="pt-PT" sz="1200" u="none" strike="noStrike">
                          <a:effectLst/>
                        </a:rPr>
                        <a:t>RC05</a:t>
                      </a:r>
                      <a:endParaRPr lang="pt-PT" sz="12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200" b="0" i="0" u="none" strike="noStrike">
                          <a:solidFill>
                            <a:srgbClr val="000000"/>
                          </a:solidFill>
                          <a:effectLst/>
                          <a:latin typeface="Calibri" panose="020F0502020204030204" pitchFamily="34" charset="0"/>
                        </a:rPr>
                        <a:t>A customer can place several orders, but an order is associated with only one customer.</a:t>
                      </a:r>
                    </a:p>
                  </a:txBody>
                  <a:tcPr marL="7620" marR="7620" marT="7620" marB="0"/>
                </a:tc>
                <a:extLst>
                  <a:ext uri="{0D108BD9-81ED-4DB2-BD59-A6C34878D82A}">
                    <a16:rowId xmlns:a16="http://schemas.microsoft.com/office/drawing/2014/main" val="1340286763"/>
                  </a:ext>
                </a:extLst>
              </a:tr>
              <a:tr h="575230">
                <a:tc>
                  <a:txBody>
                    <a:bodyPr/>
                    <a:lstStyle/>
                    <a:p>
                      <a:pPr algn="l" fontAlgn="t"/>
                      <a:r>
                        <a:rPr lang="pt-PT" sz="1200" u="none" strike="noStrike">
                          <a:effectLst/>
                        </a:rPr>
                        <a:t>RC06</a:t>
                      </a:r>
                      <a:endParaRPr lang="pt-PT" sz="12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200" b="0" i="0" u="none" strike="noStrike">
                          <a:solidFill>
                            <a:srgbClr val="000000"/>
                          </a:solidFill>
                          <a:effectLst/>
                          <a:latin typeface="Calibri" panose="020F0502020204030204" pitchFamily="34" charset="0"/>
                        </a:rPr>
                        <a:t>An order can have several items and several items can be present in several orders</a:t>
                      </a:r>
                    </a:p>
                  </a:txBody>
                  <a:tcPr marL="7620" marR="7620" marT="7620" marB="0"/>
                </a:tc>
                <a:extLst>
                  <a:ext uri="{0D108BD9-81ED-4DB2-BD59-A6C34878D82A}">
                    <a16:rowId xmlns:a16="http://schemas.microsoft.com/office/drawing/2014/main" val="289049311"/>
                  </a:ext>
                </a:extLst>
              </a:tr>
              <a:tr h="575230">
                <a:tc>
                  <a:txBody>
                    <a:bodyPr/>
                    <a:lstStyle/>
                    <a:p>
                      <a:pPr algn="l" fontAlgn="t"/>
                      <a:r>
                        <a:rPr lang="pt-PT" sz="1200" u="none" strike="noStrike">
                          <a:effectLst/>
                        </a:rPr>
                        <a:t>RC07</a:t>
                      </a:r>
                      <a:endParaRPr lang="pt-PT" sz="12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200" b="0" i="0" u="none" strike="noStrike">
                          <a:solidFill>
                            <a:srgbClr val="000000"/>
                          </a:solidFill>
                          <a:effectLst/>
                          <a:latin typeface="Calibri" panose="020F0502020204030204" pitchFamily="34" charset="0"/>
                        </a:rPr>
                        <a:t>An order can only be associated with one employee, but an employee can be associated with multiple orders.</a:t>
                      </a:r>
                    </a:p>
                  </a:txBody>
                  <a:tcPr marL="7620" marR="7620" marT="7620" marB="0"/>
                </a:tc>
                <a:extLst>
                  <a:ext uri="{0D108BD9-81ED-4DB2-BD59-A6C34878D82A}">
                    <a16:rowId xmlns:a16="http://schemas.microsoft.com/office/drawing/2014/main" val="3267088499"/>
                  </a:ext>
                </a:extLst>
              </a:tr>
              <a:tr h="575230">
                <a:tc>
                  <a:txBody>
                    <a:bodyPr/>
                    <a:lstStyle/>
                    <a:p>
                      <a:pPr algn="l" fontAlgn="t"/>
                      <a:r>
                        <a:rPr lang="pt-PT" sz="1200" u="none" strike="noStrike">
                          <a:effectLst/>
                        </a:rPr>
                        <a:t>RC08</a:t>
                      </a:r>
                      <a:endParaRPr lang="pt-PT" sz="12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200" b="0" i="0" u="none" strike="noStrike">
                          <a:solidFill>
                            <a:srgbClr val="000000"/>
                          </a:solidFill>
                          <a:effectLst/>
                          <a:latin typeface="Calibri" panose="020F0502020204030204" pitchFamily="34" charset="0"/>
                        </a:rPr>
                        <a:t>One item can be supplied by multiple suppliers and one supplier can supply multiple items.</a:t>
                      </a:r>
                    </a:p>
                  </a:txBody>
                  <a:tcPr marL="7620" marR="7620" marT="7620" marB="0"/>
                </a:tc>
                <a:extLst>
                  <a:ext uri="{0D108BD9-81ED-4DB2-BD59-A6C34878D82A}">
                    <a16:rowId xmlns:a16="http://schemas.microsoft.com/office/drawing/2014/main" val="1583238114"/>
                  </a:ext>
                </a:extLst>
              </a:tr>
              <a:tr h="383487">
                <a:tc>
                  <a:txBody>
                    <a:bodyPr/>
                    <a:lstStyle/>
                    <a:p>
                      <a:pPr algn="l" fontAlgn="t"/>
                      <a:r>
                        <a:rPr lang="pt-PT" sz="1200" u="none" strike="noStrike">
                          <a:effectLst/>
                        </a:rPr>
                        <a:t>RC09</a:t>
                      </a:r>
                      <a:endParaRPr lang="pt-PT" sz="12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200" b="0" i="0" u="none" strike="noStrike">
                          <a:solidFill>
                            <a:srgbClr val="000000"/>
                          </a:solidFill>
                          <a:effectLst/>
                          <a:latin typeface="Calibri" panose="020F0502020204030204" pitchFamily="34" charset="0"/>
                        </a:rPr>
                        <a:t>A category incorporates several items, however an item only belongs to one category</a:t>
                      </a:r>
                    </a:p>
                  </a:txBody>
                  <a:tcPr marL="7620" marR="7620" marT="7620" marB="0"/>
                </a:tc>
                <a:extLst>
                  <a:ext uri="{0D108BD9-81ED-4DB2-BD59-A6C34878D82A}">
                    <a16:rowId xmlns:a16="http://schemas.microsoft.com/office/drawing/2014/main" val="1879451629"/>
                  </a:ext>
                </a:extLst>
              </a:tr>
              <a:tr h="383487">
                <a:tc>
                  <a:txBody>
                    <a:bodyPr/>
                    <a:lstStyle/>
                    <a:p>
                      <a:pPr algn="l" fontAlgn="t"/>
                      <a:r>
                        <a:rPr lang="pt-PT" sz="1200" u="none" strike="noStrike">
                          <a:effectLst/>
                        </a:rPr>
                        <a:t>RC10</a:t>
                      </a:r>
                      <a:endParaRPr lang="pt-PT" sz="1200" b="0" i="0" u="none" strike="noStrike">
                        <a:solidFill>
                          <a:srgbClr val="000000"/>
                        </a:solidFill>
                        <a:effectLst/>
                        <a:latin typeface="Calibri" panose="020F0502020204030204" pitchFamily="34" charset="0"/>
                      </a:endParaRPr>
                    </a:p>
                  </a:txBody>
                  <a:tcPr marL="7620" marR="7620" marT="7620" marB="0"/>
                </a:tc>
                <a:tc>
                  <a:txBody>
                    <a:bodyPr/>
                    <a:lstStyle/>
                    <a:p>
                      <a:pPr algn="l" fontAlgn="t"/>
                      <a:r>
                        <a:rPr lang="en-US" sz="1200" b="0" i="0" u="none" strike="noStrike" dirty="0">
                          <a:solidFill>
                            <a:srgbClr val="000000"/>
                          </a:solidFill>
                          <a:effectLst/>
                          <a:latin typeface="Calibri" panose="020F0502020204030204" pitchFamily="34" charset="0"/>
                        </a:rPr>
                        <a:t>An order contains a certain quantity of an item.</a:t>
                      </a:r>
                    </a:p>
                  </a:txBody>
                  <a:tcPr marL="7620" marR="7620" marT="7620" marB="0"/>
                </a:tc>
                <a:extLst>
                  <a:ext uri="{0D108BD9-81ED-4DB2-BD59-A6C34878D82A}">
                    <a16:rowId xmlns:a16="http://schemas.microsoft.com/office/drawing/2014/main" val="2569156279"/>
                  </a:ext>
                </a:extLst>
              </a:tr>
            </a:tbl>
          </a:graphicData>
        </a:graphic>
      </p:graphicFrame>
      <p:pic>
        <p:nvPicPr>
          <p:cNvPr id="9" name="Imagem 3">
            <a:extLst>
              <a:ext uri="{FF2B5EF4-FFF2-40B4-BE49-F238E27FC236}">
                <a16:creationId xmlns:a16="http://schemas.microsoft.com/office/drawing/2014/main" id="{FC7C8566-3488-9CAC-5375-CCFCF246CC17}"/>
              </a:ext>
            </a:extLst>
          </p:cNvPr>
          <p:cNvPicPr>
            <a:picLocks noChangeAspect="1"/>
          </p:cNvPicPr>
          <p:nvPr/>
        </p:nvPicPr>
        <p:blipFill>
          <a:blip r:embed="rId2"/>
          <a:stretch>
            <a:fillRect/>
          </a:stretch>
        </p:blipFill>
        <p:spPr>
          <a:xfrm>
            <a:off x="3401" y="6261325"/>
            <a:ext cx="1239158" cy="711201"/>
          </a:xfrm>
          <a:prstGeom prst="rect">
            <a:avLst/>
          </a:prstGeom>
        </p:spPr>
      </p:pic>
      <p:pic>
        <p:nvPicPr>
          <p:cNvPr id="10" name="Imagem 9">
            <a:extLst>
              <a:ext uri="{FF2B5EF4-FFF2-40B4-BE49-F238E27FC236}">
                <a16:creationId xmlns:a16="http://schemas.microsoft.com/office/drawing/2014/main" id="{30AAACE2-3B9E-63D7-2108-390C19FBDA29}"/>
              </a:ext>
            </a:extLst>
          </p:cNvPr>
          <p:cNvPicPr>
            <a:picLocks noChangeAspect="1"/>
          </p:cNvPicPr>
          <p:nvPr/>
        </p:nvPicPr>
        <p:blipFill rotWithShape="1">
          <a:blip r:embed="rId3"/>
          <a:srcRect l="1694" t="756" r="7621" b="78089"/>
          <a:stretch/>
        </p:blipFill>
        <p:spPr>
          <a:xfrm>
            <a:off x="15133" y="6221604"/>
            <a:ext cx="1185753" cy="624049"/>
          </a:xfrm>
          <a:prstGeom prst="rect">
            <a:avLst/>
          </a:prstGeom>
        </p:spPr>
      </p:pic>
      <p:pic>
        <p:nvPicPr>
          <p:cNvPr id="11" name="Imagem 10">
            <a:extLst>
              <a:ext uri="{FF2B5EF4-FFF2-40B4-BE49-F238E27FC236}">
                <a16:creationId xmlns:a16="http://schemas.microsoft.com/office/drawing/2014/main" id="{ECE1D709-3636-C3EE-B8CA-3C9C477F4318}"/>
              </a:ext>
            </a:extLst>
          </p:cNvPr>
          <p:cNvPicPr>
            <a:picLocks noChangeAspect="1"/>
          </p:cNvPicPr>
          <p:nvPr/>
        </p:nvPicPr>
        <p:blipFill rotWithShape="1">
          <a:blip r:embed="rId4"/>
          <a:srcRect l="47460" t="56877" r="7185" b="21962"/>
          <a:stretch/>
        </p:blipFill>
        <p:spPr>
          <a:xfrm>
            <a:off x="1202854" y="6221412"/>
            <a:ext cx="593034" cy="624250"/>
          </a:xfrm>
          <a:prstGeom prst="rect">
            <a:avLst/>
          </a:prstGeom>
        </p:spPr>
      </p:pic>
    </p:spTree>
    <p:extLst>
      <p:ext uri="{BB962C8B-B14F-4D97-AF65-F5344CB8AC3E}">
        <p14:creationId xmlns:p14="http://schemas.microsoft.com/office/powerpoint/2010/main" val="3048750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r>
              <a:rPr lang="pt-PT" sz="4400" dirty="0">
                <a:solidFill>
                  <a:srgbClr val="870F11"/>
                </a:solidFill>
                <a:latin typeface="Calibri"/>
                <a:cs typeface="Calibri Light"/>
              </a:rPr>
              <a:t>3 - </a:t>
            </a:r>
            <a:r>
              <a:rPr lang="pt-PT" sz="4400" u="sng" dirty="0" err="1">
                <a:solidFill>
                  <a:srgbClr val="870F11"/>
                </a:solidFill>
                <a:latin typeface="Calibri"/>
                <a:cs typeface="Calibri Light"/>
              </a:rPr>
              <a:t>Pyshical</a:t>
            </a:r>
            <a:r>
              <a:rPr lang="pt-PT" sz="4400" u="sng" dirty="0">
                <a:solidFill>
                  <a:srgbClr val="870F11"/>
                </a:solidFill>
                <a:latin typeface="Calibri"/>
                <a:cs typeface="Calibri Light"/>
              </a:rPr>
              <a:t> </a:t>
            </a:r>
            <a:r>
              <a:rPr lang="pt-PT" sz="4400" u="sng" dirty="0" err="1">
                <a:solidFill>
                  <a:srgbClr val="870F11"/>
                </a:solidFill>
                <a:latin typeface="Calibri"/>
                <a:cs typeface="Calibri Light"/>
              </a:rPr>
              <a:t>Implementation</a:t>
            </a:r>
            <a:endParaRPr lang="pt-PT" sz="4400" u="sng" dirty="0">
              <a:solidFill>
                <a:srgbClr val="870F11"/>
              </a:solidFill>
              <a:cs typeface="Calibri Light"/>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242559" y="1559152"/>
            <a:ext cx="679495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 sz="2000" dirty="0">
              <a:latin typeface="Consolas"/>
              <a:cs typeface="Calibri"/>
            </a:endParaRPr>
          </a:p>
          <a:p>
            <a:pPr marL="800100" lvl="1" indent="-342900">
              <a:buFont typeface="Arial"/>
              <a:buChar char="•"/>
            </a:pPr>
            <a:r>
              <a:rPr lang="pt-PT" sz="2000" dirty="0" err="1">
                <a:latin typeface="Consolas"/>
                <a:cs typeface="Calibri"/>
              </a:rPr>
              <a:t>Creation</a:t>
            </a:r>
            <a:endParaRPr lang="pt-PT" sz="2000" dirty="0">
              <a:latin typeface="Consolas"/>
              <a:cs typeface="Calibri"/>
            </a:endParaRPr>
          </a:p>
          <a:p>
            <a:pPr marL="800100" lvl="1" indent="-342900">
              <a:buFont typeface="Arial"/>
              <a:buChar char="•"/>
            </a:pPr>
            <a:r>
              <a:rPr lang="pt-PT" sz="2000" dirty="0" err="1">
                <a:latin typeface="Consolas"/>
                <a:cs typeface="Calibri"/>
              </a:rPr>
              <a:t>Population</a:t>
            </a:r>
            <a:endParaRPr lang="pt-PT" sz="2000" dirty="0">
              <a:latin typeface="Consolas"/>
              <a:cs typeface="Calibri"/>
            </a:endParaRPr>
          </a:p>
          <a:p>
            <a:pPr marL="800100" lvl="1" indent="-342900">
              <a:buFont typeface="Arial"/>
              <a:buChar char="•"/>
            </a:pPr>
            <a:r>
              <a:rPr lang="pt-PT" sz="2000" dirty="0" err="1">
                <a:latin typeface="Consolas"/>
                <a:cs typeface="Calibri"/>
              </a:rPr>
              <a:t>Database</a:t>
            </a:r>
            <a:r>
              <a:rPr lang="pt-PT" sz="2000" dirty="0">
                <a:latin typeface="Consolas"/>
                <a:cs typeface="Calibri"/>
              </a:rPr>
              <a:t> </a:t>
            </a:r>
            <a:r>
              <a:rPr lang="pt-PT" sz="2000" dirty="0" err="1">
                <a:latin typeface="Consolas"/>
                <a:cs typeface="Calibri"/>
              </a:rPr>
              <a:t>Size</a:t>
            </a:r>
            <a:r>
              <a:rPr lang="pt-PT" sz="2000" dirty="0">
                <a:latin typeface="Consolas"/>
                <a:cs typeface="Calibri"/>
              </a:rPr>
              <a:t> </a:t>
            </a:r>
            <a:r>
              <a:rPr lang="pt-PT" sz="2000" dirty="0" err="1">
                <a:latin typeface="Consolas"/>
                <a:cs typeface="Calibri"/>
              </a:rPr>
              <a:t>and</a:t>
            </a:r>
            <a:r>
              <a:rPr lang="pt-PT" sz="2000" dirty="0">
                <a:latin typeface="Consolas"/>
                <a:cs typeface="Calibri"/>
              </a:rPr>
              <a:t> </a:t>
            </a:r>
            <a:r>
              <a:rPr lang="pt-PT" sz="2000" dirty="0" err="1">
                <a:latin typeface="Consolas"/>
                <a:cs typeface="Calibri"/>
              </a:rPr>
              <a:t>growth</a:t>
            </a:r>
            <a:r>
              <a:rPr lang="pt-PT" sz="2000" dirty="0">
                <a:latin typeface="Consolas"/>
                <a:cs typeface="Calibri"/>
              </a:rPr>
              <a:t> </a:t>
            </a:r>
            <a:r>
              <a:rPr lang="pt-PT" sz="2000" dirty="0" err="1">
                <a:latin typeface="Consolas"/>
                <a:cs typeface="Calibri"/>
              </a:rPr>
              <a:t>tax</a:t>
            </a:r>
            <a:endParaRPr lang="pt-PT" sz="2000" dirty="0">
              <a:latin typeface="Consolas"/>
              <a:cs typeface="Calibri"/>
            </a:endParaRPr>
          </a:p>
          <a:p>
            <a:pPr marL="800100" lvl="1" indent="-342900">
              <a:buFont typeface="Arial"/>
              <a:buChar char="•"/>
            </a:pPr>
            <a:r>
              <a:rPr lang="pt-PT" sz="2000" dirty="0" err="1">
                <a:latin typeface="Consolas"/>
                <a:cs typeface="Calibri"/>
              </a:rPr>
              <a:t>Queries</a:t>
            </a:r>
            <a:endParaRPr lang="pt-PT" sz="2000" dirty="0">
              <a:cs typeface="Calibri"/>
            </a:endParaRPr>
          </a:p>
          <a:p>
            <a:endParaRPr lang="en" sz="2000" dirty="0">
              <a:latin typeface="Consolas"/>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a:t>
            </a:r>
            <a:r>
              <a:rPr lang="pt-PT" sz="1600" dirty="0" err="1">
                <a:solidFill>
                  <a:schemeClr val="bg1"/>
                </a:solidFill>
                <a:cs typeface="Calibri"/>
              </a:rPr>
              <a:t>Presentation</a:t>
            </a:r>
            <a:r>
              <a:rPr lang="pt-PT" sz="1600" dirty="0">
                <a:solidFill>
                  <a:schemeClr val="bg1"/>
                </a:solidFill>
                <a:cs typeface="Calibri"/>
              </a:rPr>
              <a:t>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9" name="Imagem 3">
            <a:extLst>
              <a:ext uri="{FF2B5EF4-FFF2-40B4-BE49-F238E27FC236}">
                <a16:creationId xmlns:a16="http://schemas.microsoft.com/office/drawing/2014/main" id="{F71D45C8-C1FF-6678-CE05-375636D83E41}"/>
              </a:ext>
            </a:extLst>
          </p:cNvPr>
          <p:cNvPicPr>
            <a:picLocks noChangeAspect="1"/>
          </p:cNvPicPr>
          <p:nvPr/>
        </p:nvPicPr>
        <p:blipFill>
          <a:blip r:embed="rId2"/>
          <a:stretch>
            <a:fillRect/>
          </a:stretch>
        </p:blipFill>
        <p:spPr>
          <a:xfrm>
            <a:off x="3401" y="6261325"/>
            <a:ext cx="1239158" cy="711201"/>
          </a:xfrm>
          <a:prstGeom prst="rect">
            <a:avLst/>
          </a:prstGeom>
        </p:spPr>
      </p:pic>
      <p:pic>
        <p:nvPicPr>
          <p:cNvPr id="10" name="Imagem 9">
            <a:extLst>
              <a:ext uri="{FF2B5EF4-FFF2-40B4-BE49-F238E27FC236}">
                <a16:creationId xmlns:a16="http://schemas.microsoft.com/office/drawing/2014/main" id="{82269406-A25D-FEAE-691B-6C05FCDCFAE9}"/>
              </a:ext>
            </a:extLst>
          </p:cNvPr>
          <p:cNvPicPr>
            <a:picLocks noChangeAspect="1"/>
          </p:cNvPicPr>
          <p:nvPr/>
        </p:nvPicPr>
        <p:blipFill rotWithShape="1">
          <a:blip r:embed="rId3"/>
          <a:srcRect l="1694" t="756" r="7621" b="78089"/>
          <a:stretch/>
        </p:blipFill>
        <p:spPr>
          <a:xfrm>
            <a:off x="15133" y="6221604"/>
            <a:ext cx="1185753" cy="624049"/>
          </a:xfrm>
          <a:prstGeom prst="rect">
            <a:avLst/>
          </a:prstGeom>
        </p:spPr>
      </p:pic>
      <p:pic>
        <p:nvPicPr>
          <p:cNvPr id="11" name="Imagem 10">
            <a:extLst>
              <a:ext uri="{FF2B5EF4-FFF2-40B4-BE49-F238E27FC236}">
                <a16:creationId xmlns:a16="http://schemas.microsoft.com/office/drawing/2014/main" id="{85D762F7-D7F7-53F5-F0B1-7676E8C37A58}"/>
              </a:ext>
            </a:extLst>
          </p:cNvPr>
          <p:cNvPicPr>
            <a:picLocks noChangeAspect="1"/>
          </p:cNvPicPr>
          <p:nvPr/>
        </p:nvPicPr>
        <p:blipFill rotWithShape="1">
          <a:blip r:embed="rId4"/>
          <a:srcRect l="47460" t="56877" r="7185" b="21962"/>
          <a:stretch/>
        </p:blipFill>
        <p:spPr>
          <a:xfrm>
            <a:off x="1202854" y="6221412"/>
            <a:ext cx="593034" cy="624250"/>
          </a:xfrm>
          <a:prstGeom prst="rect">
            <a:avLst/>
          </a:prstGeom>
        </p:spPr>
      </p:pic>
    </p:spTree>
    <p:extLst>
      <p:ext uri="{BB962C8B-B14F-4D97-AF65-F5344CB8AC3E}">
        <p14:creationId xmlns:p14="http://schemas.microsoft.com/office/powerpoint/2010/main" val="2509299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ea typeface="+mj-lt"/>
                <a:cs typeface="Calibri"/>
              </a:rPr>
              <a:t>Creating</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Tables</a:t>
            </a:r>
            <a:endParaRPr lang="pt-PT" sz="4000" dirty="0">
              <a:solidFill>
                <a:srgbClr val="870F11"/>
              </a:solidFill>
              <a:latin typeface="Calibri"/>
              <a:ea typeface="+mj-lt"/>
              <a:cs typeface="Calibri"/>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a:t>
            </a:r>
            <a:r>
              <a:rPr lang="pt-PT" sz="1600" dirty="0" err="1">
                <a:solidFill>
                  <a:schemeClr val="bg1"/>
                </a:solidFill>
                <a:cs typeface="Calibri"/>
              </a:rPr>
              <a:t>Presentation</a:t>
            </a:r>
            <a:r>
              <a:rPr lang="pt-PT" sz="1600" dirty="0">
                <a:solidFill>
                  <a:schemeClr val="bg1"/>
                </a:solidFill>
                <a:cs typeface="Calibri"/>
              </a:rPr>
              <a:t>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7170" name="Imagem 1">
            <a:extLst>
              <a:ext uri="{FF2B5EF4-FFF2-40B4-BE49-F238E27FC236}">
                <a16:creationId xmlns:a16="http://schemas.microsoft.com/office/drawing/2014/main" id="{EEBC3820-0351-9F44-F97F-B1DB7D09A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559" y="1400322"/>
            <a:ext cx="3514725"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Imagem 1">
            <a:extLst>
              <a:ext uri="{FF2B5EF4-FFF2-40B4-BE49-F238E27FC236}">
                <a16:creationId xmlns:a16="http://schemas.microsoft.com/office/drawing/2014/main" id="{C1D546B2-C4B2-7BC2-024E-78DB9E9799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539" y="1400322"/>
            <a:ext cx="323850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Imagem 1">
            <a:extLst>
              <a:ext uri="{FF2B5EF4-FFF2-40B4-BE49-F238E27FC236}">
                <a16:creationId xmlns:a16="http://schemas.microsoft.com/office/drawing/2014/main" id="{94C57AAF-4A47-7576-6A7E-0E700590AB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1064" y="1400322"/>
            <a:ext cx="3073131" cy="349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m 3">
            <a:extLst>
              <a:ext uri="{FF2B5EF4-FFF2-40B4-BE49-F238E27FC236}">
                <a16:creationId xmlns:a16="http://schemas.microsoft.com/office/drawing/2014/main" id="{FF35F78B-63B5-0644-AC6E-20C298D31C96}"/>
              </a:ext>
            </a:extLst>
          </p:cNvPr>
          <p:cNvPicPr>
            <a:picLocks noChangeAspect="1"/>
          </p:cNvPicPr>
          <p:nvPr/>
        </p:nvPicPr>
        <p:blipFill>
          <a:blip r:embed="rId2"/>
          <a:stretch>
            <a:fillRect/>
          </a:stretch>
        </p:blipFill>
        <p:spPr>
          <a:xfrm>
            <a:off x="3401" y="6261325"/>
            <a:ext cx="1239158" cy="711201"/>
          </a:xfrm>
          <a:prstGeom prst="rect">
            <a:avLst/>
          </a:prstGeom>
        </p:spPr>
      </p:pic>
      <p:pic>
        <p:nvPicPr>
          <p:cNvPr id="9" name="Imagem 8">
            <a:extLst>
              <a:ext uri="{FF2B5EF4-FFF2-40B4-BE49-F238E27FC236}">
                <a16:creationId xmlns:a16="http://schemas.microsoft.com/office/drawing/2014/main" id="{62676251-A9CB-2D4D-FB3D-89FAEC1AADB1}"/>
              </a:ext>
            </a:extLst>
          </p:cNvPr>
          <p:cNvPicPr>
            <a:picLocks noChangeAspect="1"/>
          </p:cNvPicPr>
          <p:nvPr/>
        </p:nvPicPr>
        <p:blipFill rotWithShape="1">
          <a:blip r:embed="rId6"/>
          <a:srcRect l="1694" t="756" r="7621" b="78089"/>
          <a:stretch/>
        </p:blipFill>
        <p:spPr>
          <a:xfrm>
            <a:off x="15133" y="6221604"/>
            <a:ext cx="1185753" cy="624049"/>
          </a:xfrm>
          <a:prstGeom prst="rect">
            <a:avLst/>
          </a:prstGeom>
        </p:spPr>
      </p:pic>
      <p:pic>
        <p:nvPicPr>
          <p:cNvPr id="10" name="Imagem 9">
            <a:extLst>
              <a:ext uri="{FF2B5EF4-FFF2-40B4-BE49-F238E27FC236}">
                <a16:creationId xmlns:a16="http://schemas.microsoft.com/office/drawing/2014/main" id="{61EA76F7-470C-F962-7976-9D2776E803A0}"/>
              </a:ext>
            </a:extLst>
          </p:cNvPr>
          <p:cNvPicPr>
            <a:picLocks noChangeAspect="1"/>
          </p:cNvPicPr>
          <p:nvPr/>
        </p:nvPicPr>
        <p:blipFill rotWithShape="1">
          <a:blip r:embed="rId7"/>
          <a:srcRect l="47460" t="56877" r="7185" b="21962"/>
          <a:stretch/>
        </p:blipFill>
        <p:spPr>
          <a:xfrm>
            <a:off x="1202854" y="6221412"/>
            <a:ext cx="593034" cy="624250"/>
          </a:xfrm>
          <a:prstGeom prst="rect">
            <a:avLst/>
          </a:prstGeom>
        </p:spPr>
      </p:pic>
    </p:spTree>
    <p:extLst>
      <p:ext uri="{BB962C8B-B14F-4D97-AF65-F5344CB8AC3E}">
        <p14:creationId xmlns:p14="http://schemas.microsoft.com/office/powerpoint/2010/main" val="1229086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ea typeface="+mj-lt"/>
                <a:cs typeface="Calibri"/>
              </a:rPr>
              <a:t>Population</a:t>
            </a:r>
            <a:endParaRPr lang="pt-PT" sz="4000" dirty="0">
              <a:solidFill>
                <a:srgbClr val="870F11"/>
              </a:solidFill>
              <a:latin typeface="Calibri"/>
              <a:ea typeface="+mj-lt"/>
              <a:cs typeface="Calibri"/>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a:t>
            </a:r>
            <a:r>
              <a:rPr lang="pt-PT" sz="1600" dirty="0" err="1">
                <a:solidFill>
                  <a:schemeClr val="bg1"/>
                </a:solidFill>
                <a:cs typeface="Calibri"/>
              </a:rPr>
              <a:t>Presentation</a:t>
            </a:r>
            <a:r>
              <a:rPr lang="pt-PT" sz="1600" dirty="0">
                <a:solidFill>
                  <a:schemeClr val="bg1"/>
                </a:solidFill>
                <a:cs typeface="Calibri"/>
              </a:rPr>
              <a:t>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7" name="Imagem 6">
            <a:extLst>
              <a:ext uri="{FF2B5EF4-FFF2-40B4-BE49-F238E27FC236}">
                <a16:creationId xmlns:a16="http://schemas.microsoft.com/office/drawing/2014/main" id="{877D254C-1612-D31F-5DA3-C33782956CD6}"/>
              </a:ext>
            </a:extLst>
          </p:cNvPr>
          <p:cNvPicPr>
            <a:picLocks noChangeAspect="1"/>
          </p:cNvPicPr>
          <p:nvPr/>
        </p:nvPicPr>
        <p:blipFill>
          <a:blip r:embed="rId3"/>
          <a:stretch>
            <a:fillRect/>
          </a:stretch>
        </p:blipFill>
        <p:spPr>
          <a:xfrm>
            <a:off x="708193" y="1430203"/>
            <a:ext cx="5387807" cy="1828958"/>
          </a:xfrm>
          <a:prstGeom prst="rect">
            <a:avLst/>
          </a:prstGeom>
        </p:spPr>
      </p:pic>
      <p:pic>
        <p:nvPicPr>
          <p:cNvPr id="9" name="Imagem 8">
            <a:extLst>
              <a:ext uri="{FF2B5EF4-FFF2-40B4-BE49-F238E27FC236}">
                <a16:creationId xmlns:a16="http://schemas.microsoft.com/office/drawing/2014/main" id="{A7B1B273-0332-091A-7FE4-70F72F709CE3}"/>
              </a:ext>
            </a:extLst>
          </p:cNvPr>
          <p:cNvPicPr>
            <a:picLocks noChangeAspect="1"/>
          </p:cNvPicPr>
          <p:nvPr/>
        </p:nvPicPr>
        <p:blipFill>
          <a:blip r:embed="rId4"/>
          <a:stretch>
            <a:fillRect/>
          </a:stretch>
        </p:blipFill>
        <p:spPr>
          <a:xfrm>
            <a:off x="6096000" y="1428579"/>
            <a:ext cx="2827265" cy="2072820"/>
          </a:xfrm>
          <a:prstGeom prst="rect">
            <a:avLst/>
          </a:prstGeom>
        </p:spPr>
      </p:pic>
      <p:pic>
        <p:nvPicPr>
          <p:cNvPr id="11" name="Imagem 10">
            <a:extLst>
              <a:ext uri="{FF2B5EF4-FFF2-40B4-BE49-F238E27FC236}">
                <a16:creationId xmlns:a16="http://schemas.microsoft.com/office/drawing/2014/main" id="{2F878DD8-C366-ADE7-F986-BCC6C5969436}"/>
              </a:ext>
            </a:extLst>
          </p:cNvPr>
          <p:cNvPicPr>
            <a:picLocks noChangeAspect="1"/>
          </p:cNvPicPr>
          <p:nvPr/>
        </p:nvPicPr>
        <p:blipFill>
          <a:blip r:embed="rId5"/>
          <a:stretch>
            <a:fillRect/>
          </a:stretch>
        </p:blipFill>
        <p:spPr>
          <a:xfrm>
            <a:off x="708193" y="3429000"/>
            <a:ext cx="5179542" cy="2562512"/>
          </a:xfrm>
          <a:prstGeom prst="rect">
            <a:avLst/>
          </a:prstGeom>
        </p:spPr>
      </p:pic>
      <p:pic>
        <p:nvPicPr>
          <p:cNvPr id="12" name="Imagem 3">
            <a:extLst>
              <a:ext uri="{FF2B5EF4-FFF2-40B4-BE49-F238E27FC236}">
                <a16:creationId xmlns:a16="http://schemas.microsoft.com/office/drawing/2014/main" id="{1A3B8630-C68B-1A5E-8F33-8A6BA565447B}"/>
              </a:ext>
            </a:extLst>
          </p:cNvPr>
          <p:cNvPicPr>
            <a:picLocks noChangeAspect="1"/>
          </p:cNvPicPr>
          <p:nvPr/>
        </p:nvPicPr>
        <p:blipFill>
          <a:blip r:embed="rId2"/>
          <a:stretch>
            <a:fillRect/>
          </a:stretch>
        </p:blipFill>
        <p:spPr>
          <a:xfrm>
            <a:off x="3401" y="6261325"/>
            <a:ext cx="1239158" cy="711201"/>
          </a:xfrm>
          <a:prstGeom prst="rect">
            <a:avLst/>
          </a:prstGeom>
        </p:spPr>
      </p:pic>
      <p:pic>
        <p:nvPicPr>
          <p:cNvPr id="13" name="Imagem 12">
            <a:extLst>
              <a:ext uri="{FF2B5EF4-FFF2-40B4-BE49-F238E27FC236}">
                <a16:creationId xmlns:a16="http://schemas.microsoft.com/office/drawing/2014/main" id="{9AA650DD-94C3-7274-BD5E-D7CCCC6E777E}"/>
              </a:ext>
            </a:extLst>
          </p:cNvPr>
          <p:cNvPicPr>
            <a:picLocks noChangeAspect="1"/>
          </p:cNvPicPr>
          <p:nvPr/>
        </p:nvPicPr>
        <p:blipFill rotWithShape="1">
          <a:blip r:embed="rId6"/>
          <a:srcRect l="1694" t="756" r="7621" b="78089"/>
          <a:stretch/>
        </p:blipFill>
        <p:spPr>
          <a:xfrm>
            <a:off x="15133" y="6221604"/>
            <a:ext cx="1185753" cy="624049"/>
          </a:xfrm>
          <a:prstGeom prst="rect">
            <a:avLst/>
          </a:prstGeom>
        </p:spPr>
      </p:pic>
      <p:pic>
        <p:nvPicPr>
          <p:cNvPr id="14" name="Imagem 13">
            <a:extLst>
              <a:ext uri="{FF2B5EF4-FFF2-40B4-BE49-F238E27FC236}">
                <a16:creationId xmlns:a16="http://schemas.microsoft.com/office/drawing/2014/main" id="{59F04CCF-5B65-C5C1-984E-DAA0846F2F6B}"/>
              </a:ext>
            </a:extLst>
          </p:cNvPr>
          <p:cNvPicPr>
            <a:picLocks noChangeAspect="1"/>
          </p:cNvPicPr>
          <p:nvPr/>
        </p:nvPicPr>
        <p:blipFill rotWithShape="1">
          <a:blip r:embed="rId7"/>
          <a:srcRect l="47460" t="56877" r="7185" b="21962"/>
          <a:stretch/>
        </p:blipFill>
        <p:spPr>
          <a:xfrm>
            <a:off x="1202854" y="6221412"/>
            <a:ext cx="593034" cy="624250"/>
          </a:xfrm>
          <a:prstGeom prst="rect">
            <a:avLst/>
          </a:prstGeom>
        </p:spPr>
      </p:pic>
    </p:spTree>
    <p:extLst>
      <p:ext uri="{BB962C8B-B14F-4D97-AF65-F5344CB8AC3E}">
        <p14:creationId xmlns:p14="http://schemas.microsoft.com/office/powerpoint/2010/main" val="1723098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ea typeface="+mj-lt"/>
                <a:cs typeface="Calibri"/>
              </a:rPr>
              <a:t>Database</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size</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and</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growth</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tax</a:t>
            </a:r>
            <a:endParaRPr lang="pt-PT" sz="4000" dirty="0">
              <a:solidFill>
                <a:srgbClr val="870F11"/>
              </a:solidFill>
              <a:latin typeface="Calibri"/>
              <a:ea typeface="+mj-lt"/>
              <a:cs typeface="Calibri"/>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a:t>
            </a:r>
            <a:r>
              <a:rPr lang="pt-PT" sz="1600" dirty="0" err="1">
                <a:solidFill>
                  <a:schemeClr val="bg1"/>
                </a:solidFill>
                <a:cs typeface="Calibri"/>
              </a:rPr>
              <a:t>Presentation</a:t>
            </a:r>
            <a:r>
              <a:rPr lang="pt-PT" sz="1600" dirty="0">
                <a:solidFill>
                  <a:schemeClr val="bg1"/>
                </a:solidFill>
                <a:cs typeface="Calibri"/>
              </a:rPr>
              <a:t>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graphicFrame>
        <p:nvGraphicFramePr>
          <p:cNvPr id="13" name="Tabela 12">
            <a:extLst>
              <a:ext uri="{FF2B5EF4-FFF2-40B4-BE49-F238E27FC236}">
                <a16:creationId xmlns:a16="http://schemas.microsoft.com/office/drawing/2014/main" id="{E533A92F-6818-47D8-CA7B-198EF04476E9}"/>
              </a:ext>
            </a:extLst>
          </p:cNvPr>
          <p:cNvGraphicFramePr>
            <a:graphicFrameLocks noGrp="1"/>
          </p:cNvGraphicFramePr>
          <p:nvPr>
            <p:extLst>
              <p:ext uri="{D42A27DB-BD31-4B8C-83A1-F6EECF244321}">
                <p14:modId xmlns:p14="http://schemas.microsoft.com/office/powerpoint/2010/main" val="2390272675"/>
              </p:ext>
            </p:extLst>
          </p:nvPr>
        </p:nvGraphicFramePr>
        <p:xfrm>
          <a:off x="3439969" y="1430203"/>
          <a:ext cx="3922856" cy="1847832"/>
        </p:xfrm>
        <a:graphic>
          <a:graphicData uri="http://schemas.openxmlformats.org/drawingml/2006/table">
            <a:tbl>
              <a:tblPr firstRow="1" firstCol="1" bandRow="1">
                <a:tableStyleId>{5C22544A-7EE6-4342-B048-85BDC9FD1C3A}</a:tableStyleId>
              </a:tblPr>
              <a:tblGrid>
                <a:gridCol w="1756018">
                  <a:extLst>
                    <a:ext uri="{9D8B030D-6E8A-4147-A177-3AD203B41FA5}">
                      <a16:colId xmlns:a16="http://schemas.microsoft.com/office/drawing/2014/main" val="2794028384"/>
                    </a:ext>
                  </a:extLst>
                </a:gridCol>
                <a:gridCol w="2166838">
                  <a:extLst>
                    <a:ext uri="{9D8B030D-6E8A-4147-A177-3AD203B41FA5}">
                      <a16:colId xmlns:a16="http://schemas.microsoft.com/office/drawing/2014/main" val="3805243098"/>
                    </a:ext>
                  </a:extLst>
                </a:gridCol>
              </a:tblGrid>
              <a:tr h="263976">
                <a:tc>
                  <a:txBody>
                    <a:bodyPr/>
                    <a:lstStyle/>
                    <a:p>
                      <a:pPr algn="ctr">
                        <a:lnSpc>
                          <a:spcPct val="150000"/>
                        </a:lnSpc>
                      </a:pPr>
                      <a:r>
                        <a:rPr lang="en-US" sz="800" dirty="0">
                          <a:effectLst/>
                        </a:rPr>
                        <a:t>Tipo</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US" sz="800">
                          <a:effectLst/>
                        </a:rPr>
                        <a:t>Tamanho</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38999357"/>
                  </a:ext>
                </a:extLst>
              </a:tr>
              <a:tr h="263976">
                <a:tc>
                  <a:txBody>
                    <a:bodyPr/>
                    <a:lstStyle/>
                    <a:p>
                      <a:pPr algn="ctr">
                        <a:lnSpc>
                          <a:spcPct val="150000"/>
                        </a:lnSpc>
                      </a:pPr>
                      <a:r>
                        <a:rPr lang="en-US" sz="800" dirty="0">
                          <a:effectLst/>
                        </a:rPr>
                        <a:t>Int</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US" sz="800">
                          <a:effectLst/>
                        </a:rPr>
                        <a:t>4 bytes</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25245247"/>
                  </a:ext>
                </a:extLst>
              </a:tr>
              <a:tr h="263976">
                <a:tc>
                  <a:txBody>
                    <a:bodyPr/>
                    <a:lstStyle/>
                    <a:p>
                      <a:pPr algn="ctr">
                        <a:lnSpc>
                          <a:spcPct val="150000"/>
                        </a:lnSpc>
                      </a:pPr>
                      <a:r>
                        <a:rPr lang="en-US" sz="800" dirty="0">
                          <a:effectLst/>
                        </a:rPr>
                        <a:t>Float</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US" sz="800">
                          <a:effectLst/>
                        </a:rPr>
                        <a:t>4 bytes</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07843464"/>
                  </a:ext>
                </a:extLst>
              </a:tr>
              <a:tr h="263976">
                <a:tc>
                  <a:txBody>
                    <a:bodyPr/>
                    <a:lstStyle/>
                    <a:p>
                      <a:pPr algn="ctr">
                        <a:lnSpc>
                          <a:spcPct val="150000"/>
                        </a:lnSpc>
                      </a:pPr>
                      <a:r>
                        <a:rPr lang="en-US" sz="800" dirty="0">
                          <a:effectLst/>
                        </a:rPr>
                        <a:t>Datetime</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US" sz="800">
                          <a:effectLst/>
                        </a:rPr>
                        <a:t>5 bytes</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26100794"/>
                  </a:ext>
                </a:extLst>
              </a:tr>
              <a:tr h="263976">
                <a:tc>
                  <a:txBody>
                    <a:bodyPr/>
                    <a:lstStyle/>
                    <a:p>
                      <a:pPr algn="ctr">
                        <a:lnSpc>
                          <a:spcPct val="150000"/>
                        </a:lnSpc>
                      </a:pPr>
                      <a:r>
                        <a:rPr lang="en-US" sz="800" dirty="0">
                          <a:effectLst/>
                        </a:rPr>
                        <a:t>Date</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US" sz="800" dirty="0">
                          <a:effectLst/>
                        </a:rPr>
                        <a:t>3 bytes</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80188662"/>
                  </a:ext>
                </a:extLst>
              </a:tr>
              <a:tr h="263976">
                <a:tc>
                  <a:txBody>
                    <a:bodyPr/>
                    <a:lstStyle/>
                    <a:p>
                      <a:pPr algn="ctr">
                        <a:lnSpc>
                          <a:spcPct val="150000"/>
                        </a:lnSpc>
                      </a:pPr>
                      <a:r>
                        <a:rPr lang="en-US" sz="800" dirty="0">
                          <a:effectLst/>
                        </a:rPr>
                        <a:t>Decimal (X, Y)</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US" sz="800" dirty="0">
                          <a:effectLst/>
                        </a:rPr>
                        <a:t>8 bytes*</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20978562"/>
                  </a:ext>
                </a:extLst>
              </a:tr>
              <a:tr h="263976">
                <a:tc>
                  <a:txBody>
                    <a:bodyPr/>
                    <a:lstStyle/>
                    <a:p>
                      <a:pPr algn="ctr">
                        <a:lnSpc>
                          <a:spcPct val="150000"/>
                        </a:lnSpc>
                      </a:pPr>
                      <a:r>
                        <a:rPr lang="en-US" sz="800" dirty="0">
                          <a:effectLst/>
                        </a:rPr>
                        <a:t>Varchar (N)</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US" sz="800" dirty="0">
                          <a:effectLst/>
                        </a:rPr>
                        <a:t>N+1 </a:t>
                      </a:r>
                      <a:r>
                        <a:rPr lang="en-US" sz="800" dirty="0" err="1">
                          <a:effectLst/>
                        </a:rPr>
                        <a:t>ou</a:t>
                      </a:r>
                      <a:r>
                        <a:rPr lang="en-US" sz="800" dirty="0">
                          <a:effectLst/>
                        </a:rPr>
                        <a:t> 2xN+1 </a:t>
                      </a:r>
                      <a:r>
                        <a:rPr lang="en-US" sz="800" dirty="0" err="1">
                          <a:effectLst/>
                        </a:rPr>
                        <a:t>ou</a:t>
                      </a:r>
                      <a:r>
                        <a:rPr lang="en-US" sz="800" dirty="0">
                          <a:effectLst/>
                        </a:rPr>
                        <a:t> 2xN+2**</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68267082"/>
                  </a:ext>
                </a:extLst>
              </a:tr>
            </a:tbl>
          </a:graphicData>
        </a:graphic>
      </p:graphicFrame>
      <p:graphicFrame>
        <p:nvGraphicFramePr>
          <p:cNvPr id="18" name="Tabela 17">
            <a:extLst>
              <a:ext uri="{FF2B5EF4-FFF2-40B4-BE49-F238E27FC236}">
                <a16:creationId xmlns:a16="http://schemas.microsoft.com/office/drawing/2014/main" id="{0F1ADECD-9BBE-B14D-48EC-1F966104B693}"/>
              </a:ext>
            </a:extLst>
          </p:cNvPr>
          <p:cNvGraphicFramePr>
            <a:graphicFrameLocks noGrp="1"/>
          </p:cNvGraphicFramePr>
          <p:nvPr>
            <p:extLst>
              <p:ext uri="{D42A27DB-BD31-4B8C-83A1-F6EECF244321}">
                <p14:modId xmlns:p14="http://schemas.microsoft.com/office/powerpoint/2010/main" val="2742736305"/>
              </p:ext>
            </p:extLst>
          </p:nvPr>
        </p:nvGraphicFramePr>
        <p:xfrm>
          <a:off x="335322" y="3844418"/>
          <a:ext cx="3104646" cy="1340720"/>
        </p:xfrm>
        <a:graphic>
          <a:graphicData uri="http://schemas.openxmlformats.org/drawingml/2006/table">
            <a:tbl>
              <a:tblPr>
                <a:tableStyleId>{5C22544A-7EE6-4342-B048-85BDC9FD1C3A}</a:tableStyleId>
              </a:tblPr>
              <a:tblGrid>
                <a:gridCol w="1034882">
                  <a:extLst>
                    <a:ext uri="{9D8B030D-6E8A-4147-A177-3AD203B41FA5}">
                      <a16:colId xmlns:a16="http://schemas.microsoft.com/office/drawing/2014/main" val="2971526349"/>
                    </a:ext>
                  </a:extLst>
                </a:gridCol>
                <a:gridCol w="1034882">
                  <a:extLst>
                    <a:ext uri="{9D8B030D-6E8A-4147-A177-3AD203B41FA5}">
                      <a16:colId xmlns:a16="http://schemas.microsoft.com/office/drawing/2014/main" val="2577327194"/>
                    </a:ext>
                  </a:extLst>
                </a:gridCol>
                <a:gridCol w="1034882">
                  <a:extLst>
                    <a:ext uri="{9D8B030D-6E8A-4147-A177-3AD203B41FA5}">
                      <a16:colId xmlns:a16="http://schemas.microsoft.com/office/drawing/2014/main" val="1199817588"/>
                    </a:ext>
                  </a:extLst>
                </a:gridCol>
              </a:tblGrid>
              <a:tr h="335180">
                <a:tc>
                  <a:txBody>
                    <a:bodyPr/>
                    <a:lstStyle/>
                    <a:p>
                      <a:pPr algn="ctr">
                        <a:lnSpc>
                          <a:spcPct val="150000"/>
                        </a:lnSpc>
                      </a:pPr>
                      <a:r>
                        <a:rPr lang="pt-PT" sz="800" dirty="0">
                          <a:effectLst/>
                        </a:rPr>
                        <a:t>Atributo</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accent1"/>
                    </a:solidFill>
                  </a:tcPr>
                </a:tc>
                <a:tc>
                  <a:txBody>
                    <a:bodyPr/>
                    <a:lstStyle/>
                    <a:p>
                      <a:pPr algn="ctr">
                        <a:lnSpc>
                          <a:spcPct val="150000"/>
                        </a:lnSpc>
                      </a:pPr>
                      <a:r>
                        <a:rPr lang="pt-PT" sz="800" dirty="0">
                          <a:effectLst/>
                        </a:rPr>
                        <a:t>Tipo</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accent1"/>
                    </a:solidFill>
                  </a:tcPr>
                </a:tc>
                <a:tc>
                  <a:txBody>
                    <a:bodyPr/>
                    <a:lstStyle/>
                    <a:p>
                      <a:pPr algn="ctr">
                        <a:lnSpc>
                          <a:spcPct val="150000"/>
                        </a:lnSpc>
                      </a:pPr>
                      <a:r>
                        <a:rPr lang="pt-PT" sz="800" dirty="0">
                          <a:effectLst/>
                        </a:rPr>
                        <a:t>Tamanho</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accent1"/>
                    </a:solidFill>
                  </a:tcPr>
                </a:tc>
                <a:extLst>
                  <a:ext uri="{0D108BD9-81ED-4DB2-BD59-A6C34878D82A}">
                    <a16:rowId xmlns:a16="http://schemas.microsoft.com/office/drawing/2014/main" val="427069422"/>
                  </a:ext>
                </a:extLst>
              </a:tr>
              <a:tr h="335180">
                <a:tc>
                  <a:txBody>
                    <a:bodyPr/>
                    <a:lstStyle/>
                    <a:p>
                      <a:pPr algn="ctr">
                        <a:lnSpc>
                          <a:spcPct val="150000"/>
                        </a:lnSpc>
                      </a:pPr>
                      <a:r>
                        <a:rPr lang="pt-PT" sz="800">
                          <a:effectLst/>
                        </a:rPr>
                        <a:t>idClient</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INT</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4 bytes</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544503940"/>
                  </a:ext>
                </a:extLst>
              </a:tr>
              <a:tr h="335180">
                <a:tc>
                  <a:txBody>
                    <a:bodyPr/>
                    <a:lstStyle/>
                    <a:p>
                      <a:pPr algn="ctr">
                        <a:lnSpc>
                          <a:spcPct val="150000"/>
                        </a:lnSpc>
                      </a:pPr>
                      <a:r>
                        <a:rPr lang="pt-PT" sz="800">
                          <a:effectLst/>
                        </a:rPr>
                        <a:t>VAT</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INT</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4 bytes</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594923146"/>
                  </a:ext>
                </a:extLst>
              </a:tr>
              <a:tr h="335180">
                <a:tc>
                  <a:txBody>
                    <a:bodyPr/>
                    <a:lstStyle/>
                    <a:p>
                      <a:pPr algn="ctr">
                        <a:lnSpc>
                          <a:spcPct val="150000"/>
                        </a:lnSpc>
                      </a:pPr>
                      <a:r>
                        <a:rPr lang="pt-PT" sz="800">
                          <a:effectLst/>
                        </a:rPr>
                        <a:t>contact</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INT</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dirty="0">
                          <a:effectLst/>
                        </a:rPr>
                        <a:t>4 bytes</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410638585"/>
                  </a:ext>
                </a:extLst>
              </a:tr>
            </a:tbl>
          </a:graphicData>
        </a:graphic>
      </p:graphicFrame>
      <p:graphicFrame>
        <p:nvGraphicFramePr>
          <p:cNvPr id="19" name="Tabela 18">
            <a:extLst>
              <a:ext uri="{FF2B5EF4-FFF2-40B4-BE49-F238E27FC236}">
                <a16:creationId xmlns:a16="http://schemas.microsoft.com/office/drawing/2014/main" id="{536FB970-8E1D-591B-A36B-794D52ABCBE2}"/>
              </a:ext>
            </a:extLst>
          </p:cNvPr>
          <p:cNvGraphicFramePr>
            <a:graphicFrameLocks noGrp="1"/>
          </p:cNvGraphicFramePr>
          <p:nvPr>
            <p:extLst>
              <p:ext uri="{D42A27DB-BD31-4B8C-83A1-F6EECF244321}">
                <p14:modId xmlns:p14="http://schemas.microsoft.com/office/powerpoint/2010/main" val="2096425576"/>
              </p:ext>
            </p:extLst>
          </p:nvPr>
        </p:nvGraphicFramePr>
        <p:xfrm>
          <a:off x="4443466" y="3844418"/>
          <a:ext cx="3320307" cy="1340720"/>
        </p:xfrm>
        <a:graphic>
          <a:graphicData uri="http://schemas.openxmlformats.org/drawingml/2006/table">
            <a:tbl>
              <a:tblPr>
                <a:tableStyleId>{5C22544A-7EE6-4342-B048-85BDC9FD1C3A}</a:tableStyleId>
              </a:tblPr>
              <a:tblGrid>
                <a:gridCol w="1106769">
                  <a:extLst>
                    <a:ext uri="{9D8B030D-6E8A-4147-A177-3AD203B41FA5}">
                      <a16:colId xmlns:a16="http://schemas.microsoft.com/office/drawing/2014/main" val="2304597350"/>
                    </a:ext>
                  </a:extLst>
                </a:gridCol>
                <a:gridCol w="1106769">
                  <a:extLst>
                    <a:ext uri="{9D8B030D-6E8A-4147-A177-3AD203B41FA5}">
                      <a16:colId xmlns:a16="http://schemas.microsoft.com/office/drawing/2014/main" val="2065138715"/>
                    </a:ext>
                  </a:extLst>
                </a:gridCol>
                <a:gridCol w="1106769">
                  <a:extLst>
                    <a:ext uri="{9D8B030D-6E8A-4147-A177-3AD203B41FA5}">
                      <a16:colId xmlns:a16="http://schemas.microsoft.com/office/drawing/2014/main" val="242841376"/>
                    </a:ext>
                  </a:extLst>
                </a:gridCol>
              </a:tblGrid>
              <a:tr h="268144">
                <a:tc>
                  <a:txBody>
                    <a:bodyPr/>
                    <a:lstStyle/>
                    <a:p>
                      <a:pPr algn="ctr">
                        <a:lnSpc>
                          <a:spcPct val="150000"/>
                        </a:lnSpc>
                      </a:pPr>
                      <a:r>
                        <a:rPr lang="pt-PT" sz="800" dirty="0">
                          <a:effectLst/>
                        </a:rPr>
                        <a:t>Atributo</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accent1"/>
                    </a:solidFill>
                  </a:tcPr>
                </a:tc>
                <a:tc>
                  <a:txBody>
                    <a:bodyPr/>
                    <a:lstStyle/>
                    <a:p>
                      <a:pPr algn="ctr">
                        <a:lnSpc>
                          <a:spcPct val="150000"/>
                        </a:lnSpc>
                      </a:pPr>
                      <a:r>
                        <a:rPr lang="pt-PT" sz="800" dirty="0">
                          <a:effectLst/>
                        </a:rPr>
                        <a:t>Tipo</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accent1"/>
                    </a:solidFill>
                  </a:tcPr>
                </a:tc>
                <a:tc>
                  <a:txBody>
                    <a:bodyPr/>
                    <a:lstStyle/>
                    <a:p>
                      <a:pPr algn="ctr">
                        <a:lnSpc>
                          <a:spcPct val="150000"/>
                        </a:lnSpc>
                      </a:pPr>
                      <a:r>
                        <a:rPr lang="pt-PT" sz="800" dirty="0">
                          <a:effectLst/>
                        </a:rPr>
                        <a:t>Tamanho</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accent1"/>
                    </a:solidFill>
                  </a:tcPr>
                </a:tc>
                <a:extLst>
                  <a:ext uri="{0D108BD9-81ED-4DB2-BD59-A6C34878D82A}">
                    <a16:rowId xmlns:a16="http://schemas.microsoft.com/office/drawing/2014/main" val="3133273510"/>
                  </a:ext>
                </a:extLst>
              </a:tr>
              <a:tr h="268144">
                <a:tc>
                  <a:txBody>
                    <a:bodyPr/>
                    <a:lstStyle/>
                    <a:p>
                      <a:pPr algn="ctr">
                        <a:lnSpc>
                          <a:spcPct val="150000"/>
                        </a:lnSpc>
                      </a:pPr>
                      <a:r>
                        <a:rPr lang="pt-PT" sz="800">
                          <a:effectLst/>
                        </a:rPr>
                        <a:t>idContact</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INT</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4 bytes</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078511274"/>
                  </a:ext>
                </a:extLst>
              </a:tr>
              <a:tr h="268144">
                <a:tc>
                  <a:txBody>
                    <a:bodyPr/>
                    <a:lstStyle/>
                    <a:p>
                      <a:pPr algn="ctr">
                        <a:lnSpc>
                          <a:spcPct val="150000"/>
                        </a:lnSpc>
                      </a:pPr>
                      <a:r>
                        <a:rPr lang="pt-PT" sz="800">
                          <a:effectLst/>
                        </a:rPr>
                        <a:t>name</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VARCHAR (255)</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512 bytes</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107832678"/>
                  </a:ext>
                </a:extLst>
              </a:tr>
              <a:tr h="268144">
                <a:tc>
                  <a:txBody>
                    <a:bodyPr/>
                    <a:lstStyle/>
                    <a:p>
                      <a:pPr algn="ctr">
                        <a:lnSpc>
                          <a:spcPct val="150000"/>
                        </a:lnSpc>
                      </a:pPr>
                      <a:r>
                        <a:rPr lang="pt-PT" sz="800">
                          <a:effectLst/>
                        </a:rPr>
                        <a:t>email</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VARCHAR (255)</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512 bytes</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328748279"/>
                  </a:ext>
                </a:extLst>
              </a:tr>
              <a:tr h="268144">
                <a:tc>
                  <a:txBody>
                    <a:bodyPr/>
                    <a:lstStyle/>
                    <a:p>
                      <a:pPr algn="ctr">
                        <a:lnSpc>
                          <a:spcPct val="150000"/>
                        </a:lnSpc>
                      </a:pPr>
                      <a:r>
                        <a:rPr lang="pt-PT" sz="800">
                          <a:effectLst/>
                        </a:rPr>
                        <a:t>phone</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INT</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dirty="0">
                          <a:effectLst/>
                        </a:rPr>
                        <a:t>4 bytes</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846695264"/>
                  </a:ext>
                </a:extLst>
              </a:tr>
            </a:tbl>
          </a:graphicData>
        </a:graphic>
      </p:graphicFrame>
      <p:graphicFrame>
        <p:nvGraphicFramePr>
          <p:cNvPr id="20" name="Tabela 19">
            <a:extLst>
              <a:ext uri="{FF2B5EF4-FFF2-40B4-BE49-F238E27FC236}">
                <a16:creationId xmlns:a16="http://schemas.microsoft.com/office/drawing/2014/main" id="{34A8CACD-906E-29A9-A12A-F7CE4F621343}"/>
              </a:ext>
            </a:extLst>
          </p:cNvPr>
          <p:cNvGraphicFramePr>
            <a:graphicFrameLocks noGrp="1"/>
          </p:cNvGraphicFramePr>
          <p:nvPr>
            <p:extLst>
              <p:ext uri="{D42A27DB-BD31-4B8C-83A1-F6EECF244321}">
                <p14:modId xmlns:p14="http://schemas.microsoft.com/office/powerpoint/2010/main" val="1549434071"/>
              </p:ext>
            </p:extLst>
          </p:nvPr>
        </p:nvGraphicFramePr>
        <p:xfrm>
          <a:off x="8534358" y="2478815"/>
          <a:ext cx="3320307" cy="2706320"/>
        </p:xfrm>
        <a:graphic>
          <a:graphicData uri="http://schemas.openxmlformats.org/drawingml/2006/table">
            <a:tbl>
              <a:tblPr>
                <a:tableStyleId>{5C22544A-7EE6-4342-B048-85BDC9FD1C3A}</a:tableStyleId>
              </a:tblPr>
              <a:tblGrid>
                <a:gridCol w="1106769">
                  <a:extLst>
                    <a:ext uri="{9D8B030D-6E8A-4147-A177-3AD203B41FA5}">
                      <a16:colId xmlns:a16="http://schemas.microsoft.com/office/drawing/2014/main" val="3526015940"/>
                    </a:ext>
                  </a:extLst>
                </a:gridCol>
                <a:gridCol w="1106769">
                  <a:extLst>
                    <a:ext uri="{9D8B030D-6E8A-4147-A177-3AD203B41FA5}">
                      <a16:colId xmlns:a16="http://schemas.microsoft.com/office/drawing/2014/main" val="3938696091"/>
                    </a:ext>
                  </a:extLst>
                </a:gridCol>
                <a:gridCol w="1106769">
                  <a:extLst>
                    <a:ext uri="{9D8B030D-6E8A-4147-A177-3AD203B41FA5}">
                      <a16:colId xmlns:a16="http://schemas.microsoft.com/office/drawing/2014/main" val="210096498"/>
                    </a:ext>
                  </a:extLst>
                </a:gridCol>
              </a:tblGrid>
              <a:tr h="338290">
                <a:tc>
                  <a:txBody>
                    <a:bodyPr/>
                    <a:lstStyle/>
                    <a:p>
                      <a:pPr algn="ctr">
                        <a:lnSpc>
                          <a:spcPct val="150000"/>
                        </a:lnSpc>
                      </a:pPr>
                      <a:r>
                        <a:rPr lang="pt-PT" sz="800" dirty="0">
                          <a:effectLst/>
                        </a:rPr>
                        <a:t>Atributo</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accent1"/>
                    </a:solidFill>
                  </a:tcPr>
                </a:tc>
                <a:tc>
                  <a:txBody>
                    <a:bodyPr/>
                    <a:lstStyle/>
                    <a:p>
                      <a:pPr algn="ctr">
                        <a:lnSpc>
                          <a:spcPct val="150000"/>
                        </a:lnSpc>
                      </a:pPr>
                      <a:r>
                        <a:rPr lang="pt-PT" sz="800" dirty="0">
                          <a:effectLst/>
                        </a:rPr>
                        <a:t>Tipo</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accent1"/>
                    </a:solidFill>
                  </a:tcPr>
                </a:tc>
                <a:tc>
                  <a:txBody>
                    <a:bodyPr/>
                    <a:lstStyle/>
                    <a:p>
                      <a:pPr algn="ctr">
                        <a:lnSpc>
                          <a:spcPct val="150000"/>
                        </a:lnSpc>
                      </a:pPr>
                      <a:r>
                        <a:rPr lang="pt-PT" sz="800" dirty="0">
                          <a:effectLst/>
                        </a:rPr>
                        <a:t>Tamanho</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accent1"/>
                    </a:solidFill>
                  </a:tcPr>
                </a:tc>
                <a:extLst>
                  <a:ext uri="{0D108BD9-81ED-4DB2-BD59-A6C34878D82A}">
                    <a16:rowId xmlns:a16="http://schemas.microsoft.com/office/drawing/2014/main" val="2153200468"/>
                  </a:ext>
                </a:extLst>
              </a:tr>
              <a:tr h="338290">
                <a:tc>
                  <a:txBody>
                    <a:bodyPr/>
                    <a:lstStyle/>
                    <a:p>
                      <a:pPr algn="ctr">
                        <a:lnSpc>
                          <a:spcPct val="150000"/>
                        </a:lnSpc>
                      </a:pPr>
                      <a:r>
                        <a:rPr lang="pt-PT" sz="800">
                          <a:effectLst/>
                        </a:rPr>
                        <a:t>idOrder</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INT</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4 bytes</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743946350"/>
                  </a:ext>
                </a:extLst>
              </a:tr>
              <a:tr h="338290">
                <a:tc>
                  <a:txBody>
                    <a:bodyPr/>
                    <a:lstStyle/>
                    <a:p>
                      <a:pPr algn="ctr">
                        <a:lnSpc>
                          <a:spcPct val="150000"/>
                        </a:lnSpc>
                      </a:pPr>
                      <a:r>
                        <a:rPr lang="pt-PT" sz="800">
                          <a:effectLst/>
                        </a:rPr>
                        <a:t>Status</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VARCHAR (200)</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402 bytes</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159014465"/>
                  </a:ext>
                </a:extLst>
              </a:tr>
              <a:tr h="338290">
                <a:tc>
                  <a:txBody>
                    <a:bodyPr/>
                    <a:lstStyle/>
                    <a:p>
                      <a:pPr algn="ctr">
                        <a:lnSpc>
                          <a:spcPct val="150000"/>
                        </a:lnSpc>
                      </a:pPr>
                      <a:r>
                        <a:rPr lang="pt-PT" sz="800">
                          <a:effectLst/>
                        </a:rPr>
                        <a:t>shippingPrice</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DECIMAL (6,2)</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8 bytes</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959850668"/>
                  </a:ext>
                </a:extLst>
              </a:tr>
              <a:tr h="338290">
                <a:tc>
                  <a:txBody>
                    <a:bodyPr/>
                    <a:lstStyle/>
                    <a:p>
                      <a:pPr algn="ctr">
                        <a:lnSpc>
                          <a:spcPct val="150000"/>
                        </a:lnSpc>
                      </a:pPr>
                      <a:r>
                        <a:rPr lang="pt-PT" sz="800">
                          <a:effectLst/>
                        </a:rPr>
                        <a:t>orderDate</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DATETIME</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5 bytes</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353536698"/>
                  </a:ext>
                </a:extLst>
              </a:tr>
              <a:tr h="338290">
                <a:tc>
                  <a:txBody>
                    <a:bodyPr/>
                    <a:lstStyle/>
                    <a:p>
                      <a:pPr algn="ctr">
                        <a:lnSpc>
                          <a:spcPct val="150000"/>
                        </a:lnSpc>
                      </a:pPr>
                      <a:r>
                        <a:rPr lang="pt-PT" sz="800">
                          <a:effectLst/>
                        </a:rPr>
                        <a:t>upDate</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DATETIME</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5 bytes</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506239124"/>
                  </a:ext>
                </a:extLst>
              </a:tr>
              <a:tr h="338290">
                <a:tc>
                  <a:txBody>
                    <a:bodyPr/>
                    <a:lstStyle/>
                    <a:p>
                      <a:pPr algn="ctr">
                        <a:lnSpc>
                          <a:spcPct val="150000"/>
                        </a:lnSpc>
                      </a:pPr>
                      <a:r>
                        <a:rPr lang="pt-PT" sz="800">
                          <a:effectLst/>
                        </a:rPr>
                        <a:t>Employee</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INT</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a:effectLst/>
                        </a:rPr>
                        <a:t>4 bytes</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264210449"/>
                  </a:ext>
                </a:extLst>
              </a:tr>
              <a:tr h="338290">
                <a:tc>
                  <a:txBody>
                    <a:bodyPr/>
                    <a:lstStyle/>
                    <a:p>
                      <a:pPr algn="ctr">
                        <a:lnSpc>
                          <a:spcPct val="150000"/>
                        </a:lnSpc>
                      </a:pPr>
                      <a:r>
                        <a:rPr lang="pt-PT" sz="800">
                          <a:effectLst/>
                        </a:rPr>
                        <a:t>Client_idClient</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dirty="0">
                          <a:effectLst/>
                        </a:rPr>
                        <a:t>INT</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pt-PT" sz="800" dirty="0">
                          <a:effectLst/>
                        </a:rPr>
                        <a:t>4 bytes</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545441555"/>
                  </a:ext>
                </a:extLst>
              </a:tr>
            </a:tbl>
          </a:graphicData>
        </a:graphic>
      </p:graphicFrame>
      <p:pic>
        <p:nvPicPr>
          <p:cNvPr id="21" name="Imagem 3">
            <a:extLst>
              <a:ext uri="{FF2B5EF4-FFF2-40B4-BE49-F238E27FC236}">
                <a16:creationId xmlns:a16="http://schemas.microsoft.com/office/drawing/2014/main" id="{7C193958-4494-9D4F-EF42-5A2D821942A1}"/>
              </a:ext>
            </a:extLst>
          </p:cNvPr>
          <p:cNvPicPr>
            <a:picLocks noChangeAspect="1"/>
          </p:cNvPicPr>
          <p:nvPr/>
        </p:nvPicPr>
        <p:blipFill>
          <a:blip r:embed="rId2"/>
          <a:stretch>
            <a:fillRect/>
          </a:stretch>
        </p:blipFill>
        <p:spPr>
          <a:xfrm>
            <a:off x="3401" y="6261325"/>
            <a:ext cx="1239158" cy="711201"/>
          </a:xfrm>
          <a:prstGeom prst="rect">
            <a:avLst/>
          </a:prstGeom>
        </p:spPr>
      </p:pic>
      <p:pic>
        <p:nvPicPr>
          <p:cNvPr id="22" name="Imagem 21">
            <a:extLst>
              <a:ext uri="{FF2B5EF4-FFF2-40B4-BE49-F238E27FC236}">
                <a16:creationId xmlns:a16="http://schemas.microsoft.com/office/drawing/2014/main" id="{02A59F91-38A8-B0E3-3A01-254C5752A44C}"/>
              </a:ext>
            </a:extLst>
          </p:cNvPr>
          <p:cNvPicPr>
            <a:picLocks noChangeAspect="1"/>
          </p:cNvPicPr>
          <p:nvPr/>
        </p:nvPicPr>
        <p:blipFill rotWithShape="1">
          <a:blip r:embed="rId3"/>
          <a:srcRect l="1694" t="756" r="7621" b="78089"/>
          <a:stretch/>
        </p:blipFill>
        <p:spPr>
          <a:xfrm>
            <a:off x="15133" y="6221604"/>
            <a:ext cx="1185753" cy="624049"/>
          </a:xfrm>
          <a:prstGeom prst="rect">
            <a:avLst/>
          </a:prstGeom>
        </p:spPr>
      </p:pic>
      <p:pic>
        <p:nvPicPr>
          <p:cNvPr id="23" name="Imagem 22">
            <a:extLst>
              <a:ext uri="{FF2B5EF4-FFF2-40B4-BE49-F238E27FC236}">
                <a16:creationId xmlns:a16="http://schemas.microsoft.com/office/drawing/2014/main" id="{3338BFCB-2EC0-192C-A2F3-BE83F8D285F3}"/>
              </a:ext>
            </a:extLst>
          </p:cNvPr>
          <p:cNvPicPr>
            <a:picLocks noChangeAspect="1"/>
          </p:cNvPicPr>
          <p:nvPr/>
        </p:nvPicPr>
        <p:blipFill rotWithShape="1">
          <a:blip r:embed="rId4"/>
          <a:srcRect l="47460" t="56877" r="7185" b="21962"/>
          <a:stretch/>
        </p:blipFill>
        <p:spPr>
          <a:xfrm>
            <a:off x="1202854" y="6221412"/>
            <a:ext cx="593034" cy="624250"/>
          </a:xfrm>
          <a:prstGeom prst="rect">
            <a:avLst/>
          </a:prstGeom>
        </p:spPr>
      </p:pic>
    </p:spTree>
    <p:extLst>
      <p:ext uri="{BB962C8B-B14F-4D97-AF65-F5344CB8AC3E}">
        <p14:creationId xmlns:p14="http://schemas.microsoft.com/office/powerpoint/2010/main" val="3174238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ea typeface="+mj-lt"/>
                <a:cs typeface="Calibri"/>
              </a:rPr>
              <a:t>Database</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size</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and</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growth</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tax</a:t>
            </a:r>
            <a:endParaRPr lang="pt-PT" sz="4000" dirty="0">
              <a:solidFill>
                <a:srgbClr val="870F11"/>
              </a:solidFill>
              <a:latin typeface="Calibri"/>
              <a:ea typeface="+mj-lt"/>
              <a:cs typeface="Calibri"/>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a:t>
            </a:r>
            <a:r>
              <a:rPr lang="pt-PT" sz="1600" dirty="0" err="1">
                <a:solidFill>
                  <a:schemeClr val="bg1"/>
                </a:solidFill>
                <a:cs typeface="Calibri"/>
              </a:rPr>
              <a:t>Presentation</a:t>
            </a:r>
            <a:r>
              <a:rPr lang="pt-PT" sz="1600" dirty="0">
                <a:solidFill>
                  <a:schemeClr val="bg1"/>
                </a:solidFill>
                <a:cs typeface="Calibri"/>
              </a:rPr>
              <a:t>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
        <p:nvSpPr>
          <p:cNvPr id="15" name="CaixaDeTexto 14">
            <a:extLst>
              <a:ext uri="{FF2B5EF4-FFF2-40B4-BE49-F238E27FC236}">
                <a16:creationId xmlns:a16="http://schemas.microsoft.com/office/drawing/2014/main" id="{92457487-A0B0-0E67-B202-ACAC9A32CBA1}"/>
              </a:ext>
            </a:extLst>
          </p:cNvPr>
          <p:cNvSpPr txBox="1"/>
          <p:nvPr/>
        </p:nvSpPr>
        <p:spPr>
          <a:xfrm>
            <a:off x="611037" y="1950967"/>
            <a:ext cx="10969925" cy="3371564"/>
          </a:xfrm>
          <a:prstGeom prst="rect">
            <a:avLst/>
          </a:prstGeom>
          <a:noFill/>
        </p:spPr>
        <p:txBody>
          <a:bodyPr wrap="square">
            <a:spAutoFit/>
          </a:bodyPr>
          <a:lstStyle/>
          <a:p>
            <a:pPr algn="just">
              <a:lnSpc>
                <a:spcPct val="150000"/>
              </a:lnSpc>
            </a:pPr>
            <a:r>
              <a:rPr lang="en-US" dirty="0"/>
              <a:t>An estimate of the space occupied by the unpopulated database of 3312 bytes can be obtained.</a:t>
            </a:r>
          </a:p>
          <a:p>
            <a:pPr algn="just">
              <a:lnSpc>
                <a:spcPct val="150000"/>
              </a:lnSpc>
            </a:pPr>
            <a:r>
              <a:rPr lang="en-US" dirty="0"/>
              <a:t>Assuming an annual growth of 13% in the number of customers and currently having 30 customers in the system, the growth of the database will be calculated by (30 * 0.13) * 1044 ≈ 4071.6 bytes, that is, it is to be expected that in one year, in terms of customers, the database grows by 4.1 KB.</a:t>
            </a:r>
          </a:p>
          <a:p>
            <a:pPr algn="just">
              <a:lnSpc>
                <a:spcPct val="150000"/>
              </a:lnSpc>
            </a:pPr>
            <a:r>
              <a:rPr lang="en-US" dirty="0"/>
              <a:t>As for the growth of orders, it is estimated that there will be an annual growth of 20% (taking into account that new customers and potential customers may return to make purchases), since there are currently 50 orders in the database, the annual growth of orders is given by (50*0.2) * 432 ≈ 4320 bytes, that is, during one year, regarding orders, it is expected that the database will grow by 4.3KB.</a:t>
            </a:r>
            <a:endParaRPr lang="pt-PT"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6" name="Imagem 3">
            <a:extLst>
              <a:ext uri="{FF2B5EF4-FFF2-40B4-BE49-F238E27FC236}">
                <a16:creationId xmlns:a16="http://schemas.microsoft.com/office/drawing/2014/main" id="{1FC1EB85-84C5-AF21-2841-90994045372A}"/>
              </a:ext>
            </a:extLst>
          </p:cNvPr>
          <p:cNvPicPr>
            <a:picLocks noChangeAspect="1"/>
          </p:cNvPicPr>
          <p:nvPr/>
        </p:nvPicPr>
        <p:blipFill>
          <a:blip r:embed="rId2"/>
          <a:stretch>
            <a:fillRect/>
          </a:stretch>
        </p:blipFill>
        <p:spPr>
          <a:xfrm>
            <a:off x="3401" y="6261325"/>
            <a:ext cx="1239158" cy="711201"/>
          </a:xfrm>
          <a:prstGeom prst="rect">
            <a:avLst/>
          </a:prstGeom>
        </p:spPr>
      </p:pic>
      <p:pic>
        <p:nvPicPr>
          <p:cNvPr id="7" name="Imagem 6">
            <a:extLst>
              <a:ext uri="{FF2B5EF4-FFF2-40B4-BE49-F238E27FC236}">
                <a16:creationId xmlns:a16="http://schemas.microsoft.com/office/drawing/2014/main" id="{12CF7A9F-686E-67CF-DCD7-93FE73D47D83}"/>
              </a:ext>
            </a:extLst>
          </p:cNvPr>
          <p:cNvPicPr>
            <a:picLocks noChangeAspect="1"/>
          </p:cNvPicPr>
          <p:nvPr/>
        </p:nvPicPr>
        <p:blipFill rotWithShape="1">
          <a:blip r:embed="rId3"/>
          <a:srcRect l="1694" t="756" r="7621" b="78089"/>
          <a:stretch/>
        </p:blipFill>
        <p:spPr>
          <a:xfrm>
            <a:off x="15133" y="6221604"/>
            <a:ext cx="1185753" cy="624049"/>
          </a:xfrm>
          <a:prstGeom prst="rect">
            <a:avLst/>
          </a:prstGeom>
        </p:spPr>
      </p:pic>
      <p:pic>
        <p:nvPicPr>
          <p:cNvPr id="8" name="Imagem 7">
            <a:extLst>
              <a:ext uri="{FF2B5EF4-FFF2-40B4-BE49-F238E27FC236}">
                <a16:creationId xmlns:a16="http://schemas.microsoft.com/office/drawing/2014/main" id="{B33F52EA-2027-6606-F4CF-712B98C51E18}"/>
              </a:ext>
            </a:extLst>
          </p:cNvPr>
          <p:cNvPicPr>
            <a:picLocks noChangeAspect="1"/>
          </p:cNvPicPr>
          <p:nvPr/>
        </p:nvPicPr>
        <p:blipFill rotWithShape="1">
          <a:blip r:embed="rId4"/>
          <a:srcRect l="47460" t="56877" r="7185" b="21962"/>
          <a:stretch/>
        </p:blipFill>
        <p:spPr>
          <a:xfrm>
            <a:off x="1202854" y="6221412"/>
            <a:ext cx="593034" cy="624250"/>
          </a:xfrm>
          <a:prstGeom prst="rect">
            <a:avLst/>
          </a:prstGeom>
        </p:spPr>
      </p:pic>
    </p:spTree>
    <p:extLst>
      <p:ext uri="{BB962C8B-B14F-4D97-AF65-F5344CB8AC3E}">
        <p14:creationId xmlns:p14="http://schemas.microsoft.com/office/powerpoint/2010/main" val="1876759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Light"/>
              </a:rPr>
              <a:t>Queries</a:t>
            </a:r>
            <a:endParaRPr lang="pt-PT" sz="4000" dirty="0"/>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a:t>
            </a:r>
            <a:r>
              <a:rPr lang="pt-PT" sz="1600" dirty="0" err="1">
                <a:solidFill>
                  <a:schemeClr val="bg1"/>
                </a:solidFill>
                <a:cs typeface="Calibri"/>
              </a:rPr>
              <a:t>Presentation</a:t>
            </a:r>
            <a:r>
              <a:rPr lang="pt-PT" sz="1600" dirty="0">
                <a:solidFill>
                  <a:schemeClr val="bg1"/>
                </a:solidFill>
                <a:cs typeface="Calibri"/>
              </a:rPr>
              <a:t>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9218" name="Imagem 1">
            <a:extLst>
              <a:ext uri="{FF2B5EF4-FFF2-40B4-BE49-F238E27FC236}">
                <a16:creationId xmlns:a16="http://schemas.microsoft.com/office/drawing/2014/main" id="{713C8A4B-92A5-311C-7951-325189689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529" y="1430203"/>
            <a:ext cx="27241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Imagem 1">
            <a:extLst>
              <a:ext uri="{FF2B5EF4-FFF2-40B4-BE49-F238E27FC236}">
                <a16:creationId xmlns:a16="http://schemas.microsoft.com/office/drawing/2014/main" id="{579D3CE9-307D-EB1A-4CB1-9A44403A4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814" y="2123470"/>
            <a:ext cx="436245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Imagem 1">
            <a:extLst>
              <a:ext uri="{FF2B5EF4-FFF2-40B4-BE49-F238E27FC236}">
                <a16:creationId xmlns:a16="http://schemas.microsoft.com/office/drawing/2014/main" id="{133F48AF-BE09-5233-B5F0-222B10ECB0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5402" y="908280"/>
            <a:ext cx="4362450" cy="188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Imagem 1">
            <a:extLst>
              <a:ext uri="{FF2B5EF4-FFF2-40B4-BE49-F238E27FC236}">
                <a16:creationId xmlns:a16="http://schemas.microsoft.com/office/drawing/2014/main" id="{F1C1BDA6-6AA2-CC6E-B0E3-C3E9016029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5402" y="2959335"/>
            <a:ext cx="4287447" cy="298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m 3">
            <a:extLst>
              <a:ext uri="{FF2B5EF4-FFF2-40B4-BE49-F238E27FC236}">
                <a16:creationId xmlns:a16="http://schemas.microsoft.com/office/drawing/2014/main" id="{2F77A723-9376-F602-A5E2-9ABFF8DF2C0D}"/>
              </a:ext>
            </a:extLst>
          </p:cNvPr>
          <p:cNvPicPr>
            <a:picLocks noChangeAspect="1"/>
          </p:cNvPicPr>
          <p:nvPr/>
        </p:nvPicPr>
        <p:blipFill>
          <a:blip r:embed="rId2"/>
          <a:stretch>
            <a:fillRect/>
          </a:stretch>
        </p:blipFill>
        <p:spPr>
          <a:xfrm>
            <a:off x="3401" y="6261325"/>
            <a:ext cx="1239158" cy="711201"/>
          </a:xfrm>
          <a:prstGeom prst="rect">
            <a:avLst/>
          </a:prstGeom>
        </p:spPr>
      </p:pic>
      <p:pic>
        <p:nvPicPr>
          <p:cNvPr id="9" name="Imagem 8">
            <a:extLst>
              <a:ext uri="{FF2B5EF4-FFF2-40B4-BE49-F238E27FC236}">
                <a16:creationId xmlns:a16="http://schemas.microsoft.com/office/drawing/2014/main" id="{52495463-44B8-7A11-3182-EF4B454AAFDA}"/>
              </a:ext>
            </a:extLst>
          </p:cNvPr>
          <p:cNvPicPr>
            <a:picLocks noChangeAspect="1"/>
          </p:cNvPicPr>
          <p:nvPr/>
        </p:nvPicPr>
        <p:blipFill rotWithShape="1">
          <a:blip r:embed="rId7"/>
          <a:srcRect l="1694" t="756" r="7621" b="78089"/>
          <a:stretch/>
        </p:blipFill>
        <p:spPr>
          <a:xfrm>
            <a:off x="15133" y="6221604"/>
            <a:ext cx="1185753" cy="624049"/>
          </a:xfrm>
          <a:prstGeom prst="rect">
            <a:avLst/>
          </a:prstGeom>
        </p:spPr>
      </p:pic>
      <p:pic>
        <p:nvPicPr>
          <p:cNvPr id="11" name="Imagem 10">
            <a:extLst>
              <a:ext uri="{FF2B5EF4-FFF2-40B4-BE49-F238E27FC236}">
                <a16:creationId xmlns:a16="http://schemas.microsoft.com/office/drawing/2014/main" id="{9B7D4141-94DF-D6E3-2CD6-0AC05724D704}"/>
              </a:ext>
            </a:extLst>
          </p:cNvPr>
          <p:cNvPicPr>
            <a:picLocks noChangeAspect="1"/>
          </p:cNvPicPr>
          <p:nvPr/>
        </p:nvPicPr>
        <p:blipFill rotWithShape="1">
          <a:blip r:embed="rId8"/>
          <a:srcRect l="47460" t="56877" r="7185" b="21962"/>
          <a:stretch/>
        </p:blipFill>
        <p:spPr>
          <a:xfrm>
            <a:off x="1202854" y="6221412"/>
            <a:ext cx="593034" cy="624250"/>
          </a:xfrm>
          <a:prstGeom prst="rect">
            <a:avLst/>
          </a:prstGeom>
        </p:spPr>
      </p:pic>
    </p:spTree>
    <p:extLst>
      <p:ext uri="{BB962C8B-B14F-4D97-AF65-F5344CB8AC3E}">
        <p14:creationId xmlns:p14="http://schemas.microsoft.com/office/powerpoint/2010/main" val="1324385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Light"/>
              </a:rPr>
              <a:t>Queries</a:t>
            </a:r>
            <a:endParaRPr lang="pt-PT" sz="4000" dirty="0"/>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a:t>
            </a:r>
            <a:r>
              <a:rPr lang="pt-PT" sz="1600" dirty="0" err="1">
                <a:solidFill>
                  <a:schemeClr val="bg1"/>
                </a:solidFill>
                <a:cs typeface="Calibri"/>
              </a:rPr>
              <a:t>Presentation</a:t>
            </a:r>
            <a:r>
              <a:rPr lang="pt-PT" sz="1600" dirty="0">
                <a:solidFill>
                  <a:schemeClr val="bg1"/>
                </a:solidFill>
                <a:cs typeface="Calibri"/>
              </a:rPr>
              <a:t>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10242" name="Imagem 1">
            <a:extLst>
              <a:ext uri="{FF2B5EF4-FFF2-40B4-BE49-F238E27FC236}">
                <a16:creationId xmlns:a16="http://schemas.microsoft.com/office/drawing/2014/main" id="{FF6E3A67-7F65-FFBD-431A-8FBBB621C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199" y="1430203"/>
            <a:ext cx="3581400"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Imagem 1">
            <a:extLst>
              <a:ext uri="{FF2B5EF4-FFF2-40B4-BE49-F238E27FC236}">
                <a16:creationId xmlns:a16="http://schemas.microsoft.com/office/drawing/2014/main" id="{9DD1C044-6058-5451-74FA-12D925DD3A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199" y="4804876"/>
            <a:ext cx="2343319" cy="8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Imagem 1">
            <a:extLst>
              <a:ext uri="{FF2B5EF4-FFF2-40B4-BE49-F238E27FC236}">
                <a16:creationId xmlns:a16="http://schemas.microsoft.com/office/drawing/2014/main" id="{A1B9C33C-7571-AA7E-A0FD-693A5154E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2824" y="1430203"/>
            <a:ext cx="3750646" cy="281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m 6">
            <a:extLst>
              <a:ext uri="{FF2B5EF4-FFF2-40B4-BE49-F238E27FC236}">
                <a16:creationId xmlns:a16="http://schemas.microsoft.com/office/drawing/2014/main" id="{FD6B13FD-4CCE-E25E-2EBD-09C582657C85}"/>
              </a:ext>
            </a:extLst>
          </p:cNvPr>
          <p:cNvPicPr>
            <a:picLocks noChangeAspect="1"/>
          </p:cNvPicPr>
          <p:nvPr/>
        </p:nvPicPr>
        <p:blipFill>
          <a:blip r:embed="rId6"/>
          <a:stretch>
            <a:fillRect/>
          </a:stretch>
        </p:blipFill>
        <p:spPr>
          <a:xfrm>
            <a:off x="7696565" y="4804876"/>
            <a:ext cx="2428597" cy="490625"/>
          </a:xfrm>
          <a:prstGeom prst="rect">
            <a:avLst/>
          </a:prstGeom>
        </p:spPr>
      </p:pic>
      <p:pic>
        <p:nvPicPr>
          <p:cNvPr id="8" name="Imagem 3">
            <a:extLst>
              <a:ext uri="{FF2B5EF4-FFF2-40B4-BE49-F238E27FC236}">
                <a16:creationId xmlns:a16="http://schemas.microsoft.com/office/drawing/2014/main" id="{AC1437A0-6B5D-CE88-5882-D684D10563FB}"/>
              </a:ext>
            </a:extLst>
          </p:cNvPr>
          <p:cNvPicPr>
            <a:picLocks noChangeAspect="1"/>
          </p:cNvPicPr>
          <p:nvPr/>
        </p:nvPicPr>
        <p:blipFill>
          <a:blip r:embed="rId2"/>
          <a:stretch>
            <a:fillRect/>
          </a:stretch>
        </p:blipFill>
        <p:spPr>
          <a:xfrm>
            <a:off x="3401" y="6261325"/>
            <a:ext cx="1239158" cy="711201"/>
          </a:xfrm>
          <a:prstGeom prst="rect">
            <a:avLst/>
          </a:prstGeom>
        </p:spPr>
      </p:pic>
      <p:pic>
        <p:nvPicPr>
          <p:cNvPr id="9" name="Imagem 8">
            <a:extLst>
              <a:ext uri="{FF2B5EF4-FFF2-40B4-BE49-F238E27FC236}">
                <a16:creationId xmlns:a16="http://schemas.microsoft.com/office/drawing/2014/main" id="{A2052EB1-BD65-CE62-6CF4-4E0BCB7E399F}"/>
              </a:ext>
            </a:extLst>
          </p:cNvPr>
          <p:cNvPicPr>
            <a:picLocks noChangeAspect="1"/>
          </p:cNvPicPr>
          <p:nvPr/>
        </p:nvPicPr>
        <p:blipFill rotWithShape="1">
          <a:blip r:embed="rId7"/>
          <a:srcRect l="1694" t="756" r="7621" b="78089"/>
          <a:stretch/>
        </p:blipFill>
        <p:spPr>
          <a:xfrm>
            <a:off x="15133" y="6221604"/>
            <a:ext cx="1185753" cy="624049"/>
          </a:xfrm>
          <a:prstGeom prst="rect">
            <a:avLst/>
          </a:prstGeom>
        </p:spPr>
      </p:pic>
      <p:pic>
        <p:nvPicPr>
          <p:cNvPr id="10" name="Imagem 9">
            <a:extLst>
              <a:ext uri="{FF2B5EF4-FFF2-40B4-BE49-F238E27FC236}">
                <a16:creationId xmlns:a16="http://schemas.microsoft.com/office/drawing/2014/main" id="{E6A66BD4-12E1-769D-3745-BE0995CE5B72}"/>
              </a:ext>
            </a:extLst>
          </p:cNvPr>
          <p:cNvPicPr>
            <a:picLocks noChangeAspect="1"/>
          </p:cNvPicPr>
          <p:nvPr/>
        </p:nvPicPr>
        <p:blipFill rotWithShape="1">
          <a:blip r:embed="rId8"/>
          <a:srcRect l="47460" t="56877" r="7185" b="21962"/>
          <a:stretch/>
        </p:blipFill>
        <p:spPr>
          <a:xfrm>
            <a:off x="1202854" y="6221412"/>
            <a:ext cx="593034" cy="624250"/>
          </a:xfrm>
          <a:prstGeom prst="rect">
            <a:avLst/>
          </a:prstGeom>
        </p:spPr>
      </p:pic>
    </p:spTree>
    <p:extLst>
      <p:ext uri="{BB962C8B-B14F-4D97-AF65-F5344CB8AC3E}">
        <p14:creationId xmlns:p14="http://schemas.microsoft.com/office/powerpoint/2010/main" val="943625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r>
              <a:rPr lang="pt-PT" sz="4400" dirty="0" err="1">
                <a:solidFill>
                  <a:srgbClr val="870F11"/>
                </a:solidFill>
                <a:latin typeface="Calibri"/>
                <a:cs typeface="Calibri Light"/>
              </a:rPr>
              <a:t>Presentation</a:t>
            </a:r>
            <a:r>
              <a:rPr lang="pt-PT" sz="4400" dirty="0">
                <a:solidFill>
                  <a:srgbClr val="870F11"/>
                </a:solidFill>
                <a:latin typeface="Calibri"/>
                <a:cs typeface="Calibri Light"/>
              </a:rPr>
              <a:t> </a:t>
            </a:r>
            <a:r>
              <a:rPr lang="pt-PT" sz="4400" dirty="0" err="1">
                <a:solidFill>
                  <a:srgbClr val="870F11"/>
                </a:solidFill>
                <a:latin typeface="Calibri"/>
                <a:cs typeface="Calibri Light"/>
              </a:rPr>
              <a:t>Structure</a:t>
            </a:r>
            <a:endParaRPr lang="pt-PT" sz="4400" dirty="0" err="1">
              <a:solidFill>
                <a:srgbClr val="870F11"/>
              </a:solidFill>
              <a:cs typeface="Calibri Light"/>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823357" y="1845581"/>
            <a:ext cx="6794953"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pt-PT" sz="2000" dirty="0" err="1">
                <a:latin typeface="Consolas"/>
                <a:cs typeface="Calibri"/>
              </a:rPr>
              <a:t>Throwback</a:t>
            </a:r>
            <a:r>
              <a:rPr lang="pt-PT" sz="2000" dirty="0">
                <a:latin typeface="Consolas"/>
                <a:cs typeface="Calibri"/>
              </a:rPr>
              <a:t> (</a:t>
            </a:r>
            <a:r>
              <a:rPr lang="pt-PT" sz="2000" dirty="0" err="1">
                <a:latin typeface="Consolas"/>
                <a:cs typeface="Calibri"/>
              </a:rPr>
              <a:t>what</a:t>
            </a:r>
            <a:r>
              <a:rPr lang="pt-PT" sz="2000" dirty="0">
                <a:latin typeface="Consolas"/>
                <a:cs typeface="Calibri"/>
              </a:rPr>
              <a:t> </a:t>
            </a:r>
            <a:r>
              <a:rPr lang="pt-PT" sz="2000" dirty="0" err="1">
                <a:latin typeface="Consolas"/>
                <a:cs typeface="Calibri"/>
              </a:rPr>
              <a:t>happened</a:t>
            </a:r>
            <a:r>
              <a:rPr lang="pt-PT" sz="2000" dirty="0">
                <a:latin typeface="Consolas"/>
                <a:cs typeface="Calibri"/>
              </a:rPr>
              <a:t> </a:t>
            </a:r>
            <a:r>
              <a:rPr lang="pt-PT" sz="2000" dirty="0" err="1">
                <a:latin typeface="Consolas"/>
                <a:cs typeface="Calibri"/>
              </a:rPr>
              <a:t>before</a:t>
            </a:r>
            <a:r>
              <a:rPr lang="pt-PT" sz="2000" dirty="0">
                <a:latin typeface="Consolas"/>
                <a:cs typeface="Calibri"/>
              </a:rPr>
              <a:t>)</a:t>
            </a:r>
          </a:p>
          <a:p>
            <a:pPr marL="342900" indent="-342900">
              <a:buFont typeface="Arial"/>
              <a:buChar char="•"/>
            </a:pPr>
            <a:r>
              <a:rPr lang="pt-PT" sz="2000" dirty="0" err="1">
                <a:latin typeface="Consolas"/>
                <a:cs typeface="Calibri"/>
              </a:rPr>
              <a:t>Physical</a:t>
            </a:r>
            <a:r>
              <a:rPr lang="pt-PT" sz="2000" dirty="0">
                <a:latin typeface="Consolas"/>
                <a:cs typeface="Calibri"/>
              </a:rPr>
              <a:t> </a:t>
            </a:r>
            <a:r>
              <a:rPr lang="pt-PT" sz="2000" dirty="0" err="1">
                <a:latin typeface="Consolas"/>
                <a:cs typeface="Calibri"/>
              </a:rPr>
              <a:t>implementation</a:t>
            </a:r>
            <a:endParaRPr lang="pt-PT" sz="2000" dirty="0">
              <a:latin typeface="Consolas"/>
              <a:cs typeface="Calibri"/>
            </a:endParaRPr>
          </a:p>
          <a:p>
            <a:pPr marL="800100" lvl="1" indent="-342900">
              <a:buFont typeface="Arial"/>
              <a:buChar char="•"/>
            </a:pPr>
            <a:r>
              <a:rPr lang="pt-PT" sz="2000" dirty="0" err="1">
                <a:latin typeface="Consolas"/>
                <a:cs typeface="Calibri"/>
              </a:rPr>
              <a:t>Creation</a:t>
            </a:r>
            <a:endParaRPr lang="pt-PT" sz="2000" dirty="0">
              <a:latin typeface="Consolas"/>
              <a:cs typeface="Calibri"/>
            </a:endParaRPr>
          </a:p>
          <a:p>
            <a:pPr marL="800100" lvl="1" indent="-342900">
              <a:buFont typeface="Arial"/>
              <a:buChar char="•"/>
            </a:pPr>
            <a:r>
              <a:rPr lang="pt-PT" sz="2000" dirty="0" err="1">
                <a:latin typeface="Consolas"/>
                <a:cs typeface="Calibri"/>
              </a:rPr>
              <a:t>Population</a:t>
            </a:r>
            <a:endParaRPr lang="pt-PT" sz="2000" dirty="0">
              <a:latin typeface="Consolas"/>
              <a:cs typeface="Calibri"/>
            </a:endParaRPr>
          </a:p>
          <a:p>
            <a:pPr marL="800100" lvl="1" indent="-342900">
              <a:buFont typeface="Arial"/>
              <a:buChar char="•"/>
            </a:pPr>
            <a:r>
              <a:rPr lang="pt-PT" sz="2000" dirty="0" err="1">
                <a:latin typeface="Consolas"/>
                <a:cs typeface="Calibri"/>
              </a:rPr>
              <a:t>Database</a:t>
            </a:r>
            <a:r>
              <a:rPr lang="pt-PT" sz="2000" dirty="0">
                <a:latin typeface="Consolas"/>
                <a:cs typeface="Calibri"/>
              </a:rPr>
              <a:t> </a:t>
            </a:r>
            <a:r>
              <a:rPr lang="pt-PT" sz="2000" dirty="0" err="1">
                <a:latin typeface="Consolas"/>
                <a:cs typeface="Calibri"/>
              </a:rPr>
              <a:t>Size</a:t>
            </a:r>
            <a:r>
              <a:rPr lang="pt-PT" sz="2000" dirty="0">
                <a:latin typeface="Consolas"/>
                <a:cs typeface="Calibri"/>
              </a:rPr>
              <a:t> </a:t>
            </a:r>
            <a:r>
              <a:rPr lang="pt-PT" sz="2000" dirty="0" err="1">
                <a:latin typeface="Consolas"/>
                <a:cs typeface="Calibri"/>
              </a:rPr>
              <a:t>and</a:t>
            </a:r>
            <a:r>
              <a:rPr lang="pt-PT" sz="2000" dirty="0">
                <a:latin typeface="Consolas"/>
                <a:cs typeface="Calibri"/>
              </a:rPr>
              <a:t> </a:t>
            </a:r>
            <a:r>
              <a:rPr lang="pt-PT" sz="2000" dirty="0" err="1">
                <a:latin typeface="Consolas"/>
                <a:cs typeface="Calibri"/>
              </a:rPr>
              <a:t>growth</a:t>
            </a:r>
            <a:r>
              <a:rPr lang="pt-PT" sz="2000" dirty="0">
                <a:latin typeface="Consolas"/>
                <a:cs typeface="Calibri"/>
              </a:rPr>
              <a:t> </a:t>
            </a:r>
            <a:r>
              <a:rPr lang="pt-PT" sz="2000" dirty="0" err="1">
                <a:latin typeface="Consolas"/>
                <a:cs typeface="Calibri"/>
              </a:rPr>
              <a:t>tax</a:t>
            </a:r>
            <a:endParaRPr lang="pt-PT" sz="2000" dirty="0">
              <a:latin typeface="Consolas"/>
              <a:cs typeface="Calibri"/>
            </a:endParaRPr>
          </a:p>
          <a:p>
            <a:pPr marL="800100" lvl="1" indent="-342900">
              <a:buFont typeface="Arial"/>
              <a:buChar char="•"/>
            </a:pPr>
            <a:r>
              <a:rPr lang="pt-PT" sz="2000" dirty="0" err="1">
                <a:latin typeface="Consolas"/>
                <a:cs typeface="Calibri"/>
              </a:rPr>
              <a:t>Queries</a:t>
            </a:r>
            <a:endParaRPr lang="pt-PT" sz="2000" dirty="0">
              <a:cs typeface="Calibri"/>
            </a:endParaRPr>
          </a:p>
          <a:p>
            <a:pPr marL="342900" indent="-342900">
              <a:buFont typeface="Arial"/>
              <a:buChar char="•"/>
            </a:pPr>
            <a:r>
              <a:rPr lang="pt-PT" sz="2400" dirty="0" err="1">
                <a:cs typeface="Calibri"/>
              </a:rPr>
              <a:t>Security</a:t>
            </a:r>
            <a:r>
              <a:rPr lang="pt-PT" sz="2400" dirty="0">
                <a:cs typeface="Calibri"/>
              </a:rPr>
              <a:t> </a:t>
            </a:r>
            <a:r>
              <a:rPr lang="pt-PT" sz="2400" dirty="0" err="1">
                <a:cs typeface="Calibri"/>
              </a:rPr>
              <a:t>and</a:t>
            </a:r>
            <a:r>
              <a:rPr lang="pt-PT" sz="2400" dirty="0">
                <a:cs typeface="Calibri"/>
              </a:rPr>
              <a:t> </a:t>
            </a:r>
            <a:r>
              <a:rPr lang="pt-PT" sz="2400" dirty="0" err="1">
                <a:cs typeface="Calibri"/>
              </a:rPr>
              <a:t>Recovery</a:t>
            </a:r>
            <a:r>
              <a:rPr lang="pt-PT" sz="2400" dirty="0">
                <a:cs typeface="Calibri"/>
              </a:rPr>
              <a:t> </a:t>
            </a:r>
            <a:r>
              <a:rPr lang="pt-PT" sz="2400" dirty="0" err="1">
                <a:cs typeface="Calibri"/>
              </a:rPr>
              <a:t>plan</a:t>
            </a:r>
            <a:endParaRPr lang="pt-PT" sz="2400" dirty="0">
              <a:cs typeface="Calibri"/>
            </a:endParaRPr>
          </a:p>
          <a:p>
            <a:pPr marL="342900" indent="-342900">
              <a:buFont typeface="Arial"/>
              <a:buChar char="•"/>
            </a:pPr>
            <a:r>
              <a:rPr lang="pt-PT" sz="2400" dirty="0" err="1">
                <a:cs typeface="Calibri"/>
              </a:rPr>
              <a:t>Conclusion</a:t>
            </a:r>
            <a:r>
              <a:rPr lang="pt-PT" sz="2400" dirty="0">
                <a:cs typeface="Calibri"/>
              </a:rPr>
              <a:t> </a:t>
            </a:r>
            <a:r>
              <a:rPr lang="pt-PT" sz="2400" dirty="0" err="1">
                <a:cs typeface="Calibri"/>
              </a:rPr>
              <a:t>and</a:t>
            </a:r>
            <a:r>
              <a:rPr lang="pt-PT" sz="2400" dirty="0">
                <a:cs typeface="Calibri"/>
              </a:rPr>
              <a:t> Future </a:t>
            </a:r>
            <a:r>
              <a:rPr lang="pt-PT" sz="2400" dirty="0" err="1">
                <a:cs typeface="Calibri"/>
              </a:rPr>
              <a:t>work</a:t>
            </a:r>
            <a:endParaRPr lang="pt-PT" sz="2400" dirty="0">
              <a:cs typeface="Calibri"/>
            </a:endParaRPr>
          </a:p>
          <a:p>
            <a:pPr algn="ctr"/>
            <a:endParaRPr lang="pt-PT" sz="2400" dirty="0">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Dorlux   |   </a:t>
            </a:r>
            <a:r>
              <a:rPr lang="pt-PT" sz="1600" dirty="0" err="1">
                <a:solidFill>
                  <a:schemeClr val="bg1"/>
                </a:solidFill>
                <a:cs typeface="Calibri"/>
              </a:rPr>
              <a:t>Presentation</a:t>
            </a:r>
            <a:r>
              <a:rPr lang="pt-PT" sz="1600" dirty="0">
                <a:solidFill>
                  <a:schemeClr val="bg1"/>
                </a:solidFill>
                <a:cs typeface="Calibri"/>
              </a:rPr>
              <a:t>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11" name="Imagem 10">
            <a:extLst>
              <a:ext uri="{FF2B5EF4-FFF2-40B4-BE49-F238E27FC236}">
                <a16:creationId xmlns:a16="http://schemas.microsoft.com/office/drawing/2014/main" id="{D5A86ED8-394B-9875-BD4D-D7152D7AFBE0}"/>
              </a:ext>
            </a:extLst>
          </p:cNvPr>
          <p:cNvPicPr>
            <a:picLocks noChangeAspect="1"/>
          </p:cNvPicPr>
          <p:nvPr/>
        </p:nvPicPr>
        <p:blipFill rotWithShape="1">
          <a:blip r:embed="rId3"/>
          <a:srcRect l="1694" t="756" r="7621" b="78089"/>
          <a:stretch/>
        </p:blipFill>
        <p:spPr>
          <a:xfrm>
            <a:off x="15133" y="6221604"/>
            <a:ext cx="1185753" cy="624049"/>
          </a:xfrm>
          <a:prstGeom prst="rect">
            <a:avLst/>
          </a:prstGeom>
        </p:spPr>
      </p:pic>
      <p:pic>
        <p:nvPicPr>
          <p:cNvPr id="12" name="Imagem 11">
            <a:extLst>
              <a:ext uri="{FF2B5EF4-FFF2-40B4-BE49-F238E27FC236}">
                <a16:creationId xmlns:a16="http://schemas.microsoft.com/office/drawing/2014/main" id="{A74BE184-1CB9-F46B-082A-E843AB5B3242}"/>
              </a:ext>
            </a:extLst>
          </p:cNvPr>
          <p:cNvPicPr>
            <a:picLocks noChangeAspect="1"/>
          </p:cNvPicPr>
          <p:nvPr/>
        </p:nvPicPr>
        <p:blipFill rotWithShape="1">
          <a:blip r:embed="rId4"/>
          <a:srcRect l="47460" t="56877" r="7185" b="21962"/>
          <a:stretch/>
        </p:blipFill>
        <p:spPr>
          <a:xfrm>
            <a:off x="1202854" y="6221412"/>
            <a:ext cx="593034" cy="624250"/>
          </a:xfrm>
          <a:prstGeom prst="rect">
            <a:avLst/>
          </a:prstGeom>
        </p:spPr>
      </p:pic>
    </p:spTree>
    <p:extLst>
      <p:ext uri="{BB962C8B-B14F-4D97-AF65-F5344CB8AC3E}">
        <p14:creationId xmlns:p14="http://schemas.microsoft.com/office/powerpoint/2010/main" val="1133691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normAutofit/>
          </a:bodyPr>
          <a:lstStyle/>
          <a:p>
            <a:pPr algn="l"/>
            <a:r>
              <a:rPr lang="pt-PT" sz="4000" dirty="0" err="1">
                <a:solidFill>
                  <a:srgbClr val="870F11"/>
                </a:solidFill>
                <a:latin typeface="Calibri"/>
                <a:cs typeface="Calibri Light"/>
              </a:rPr>
              <a:t>Security</a:t>
            </a:r>
            <a:r>
              <a:rPr lang="pt-PT" sz="4000" dirty="0">
                <a:solidFill>
                  <a:srgbClr val="870F11"/>
                </a:solidFill>
                <a:latin typeface="Calibri"/>
                <a:cs typeface="Calibri Light"/>
              </a:rPr>
              <a:t> </a:t>
            </a:r>
            <a:r>
              <a:rPr lang="pt-PT" sz="4000" dirty="0" err="1">
                <a:solidFill>
                  <a:srgbClr val="870F11"/>
                </a:solidFill>
                <a:latin typeface="Calibri"/>
                <a:cs typeface="Calibri Light"/>
              </a:rPr>
              <a:t>and</a:t>
            </a:r>
            <a:r>
              <a:rPr lang="pt-PT" sz="4000" dirty="0">
                <a:solidFill>
                  <a:srgbClr val="870F11"/>
                </a:solidFill>
                <a:latin typeface="Calibri"/>
                <a:cs typeface="Calibri Light"/>
              </a:rPr>
              <a:t> </a:t>
            </a:r>
            <a:r>
              <a:rPr lang="pt-PT" sz="4000" dirty="0" err="1">
                <a:solidFill>
                  <a:srgbClr val="870F11"/>
                </a:solidFill>
                <a:latin typeface="Calibri"/>
                <a:cs typeface="Calibri Light"/>
              </a:rPr>
              <a:t>Recovery</a:t>
            </a:r>
            <a:r>
              <a:rPr lang="pt-PT" sz="4000" dirty="0">
                <a:solidFill>
                  <a:srgbClr val="870F11"/>
                </a:solidFill>
                <a:latin typeface="Calibri"/>
                <a:cs typeface="Calibri Light"/>
              </a:rPr>
              <a:t> </a:t>
            </a:r>
            <a:r>
              <a:rPr lang="pt-PT" sz="4000" dirty="0" err="1">
                <a:solidFill>
                  <a:srgbClr val="870F11"/>
                </a:solidFill>
                <a:latin typeface="Calibri"/>
                <a:cs typeface="Calibri Light"/>
              </a:rPr>
              <a:t>plan</a:t>
            </a:r>
            <a:endParaRPr lang="pt-PT" sz="4000" dirty="0"/>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609724"/>
            <a:ext cx="9026524" cy="23391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 sz="2000" dirty="0">
                <a:latin typeface="Consolas"/>
                <a:cs typeface="Calibri"/>
              </a:rPr>
              <a:t>For security and recovery plan we covered this points</a:t>
            </a:r>
          </a:p>
          <a:p>
            <a:pPr marL="285750" indent="-285750" algn="just">
              <a:buFont typeface="Arial" panose="020B0604020202020204" pitchFamily="34" charset="0"/>
              <a:buChar char="•"/>
            </a:pPr>
            <a:r>
              <a:rPr lang="en" sz="2000" dirty="0">
                <a:latin typeface="Consolas"/>
                <a:cs typeface="Calibri"/>
              </a:rPr>
              <a:t>Save the latest creation script</a:t>
            </a:r>
          </a:p>
          <a:p>
            <a:pPr marL="285750" indent="-285750" algn="just">
              <a:buFont typeface="Arial" panose="020B0604020202020204" pitchFamily="34" charset="0"/>
              <a:buChar char="•"/>
            </a:pPr>
            <a:r>
              <a:rPr lang="en" sz="2000" dirty="0">
                <a:latin typeface="Consolas"/>
                <a:cs typeface="Calibri"/>
              </a:rPr>
              <a:t>Save the latest population script</a:t>
            </a:r>
          </a:p>
          <a:p>
            <a:pPr marL="285750" indent="-285750" algn="just">
              <a:buFont typeface="Arial" panose="020B0604020202020204" pitchFamily="34" charset="0"/>
              <a:buChar char="•"/>
            </a:pPr>
            <a:r>
              <a:rPr lang="en" sz="2000" dirty="0">
                <a:latin typeface="Consolas"/>
                <a:cs typeface="Calibri"/>
              </a:rPr>
              <a:t>Store the project on a private repository</a:t>
            </a:r>
          </a:p>
          <a:p>
            <a:pPr algn="just"/>
            <a:endParaRPr lang="en" dirty="0">
              <a:cs typeface="Calibri" panose="020F0502020204030204"/>
            </a:endParaRPr>
          </a:p>
          <a:p>
            <a:pPr algn="ctr"/>
            <a:endParaRPr lang="pt-PT" sz="2400" dirty="0">
              <a:latin typeface="Calibri" panose="020F0502020204030204"/>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a:t>
            </a:r>
            <a:r>
              <a:rPr lang="pt-PT" sz="1600" dirty="0" err="1">
                <a:solidFill>
                  <a:schemeClr val="bg1"/>
                </a:solidFill>
                <a:cs typeface="Calibri"/>
              </a:rPr>
              <a:t>Presentation</a:t>
            </a:r>
            <a:r>
              <a:rPr lang="pt-PT" sz="1600" dirty="0">
                <a:solidFill>
                  <a:schemeClr val="bg1"/>
                </a:solidFill>
                <a:cs typeface="Calibri"/>
              </a:rPr>
              <a:t>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7" name="Imagem 3">
            <a:extLst>
              <a:ext uri="{FF2B5EF4-FFF2-40B4-BE49-F238E27FC236}">
                <a16:creationId xmlns:a16="http://schemas.microsoft.com/office/drawing/2014/main" id="{28BB9DFB-5921-0645-4B9E-1E64A8E04695}"/>
              </a:ext>
            </a:extLst>
          </p:cNvPr>
          <p:cNvPicPr>
            <a:picLocks noChangeAspect="1"/>
          </p:cNvPicPr>
          <p:nvPr/>
        </p:nvPicPr>
        <p:blipFill>
          <a:blip r:embed="rId2"/>
          <a:stretch>
            <a:fillRect/>
          </a:stretch>
        </p:blipFill>
        <p:spPr>
          <a:xfrm>
            <a:off x="3401" y="6261325"/>
            <a:ext cx="1239158" cy="711201"/>
          </a:xfrm>
          <a:prstGeom prst="rect">
            <a:avLst/>
          </a:prstGeom>
        </p:spPr>
      </p:pic>
      <p:pic>
        <p:nvPicPr>
          <p:cNvPr id="9" name="Imagem 8">
            <a:extLst>
              <a:ext uri="{FF2B5EF4-FFF2-40B4-BE49-F238E27FC236}">
                <a16:creationId xmlns:a16="http://schemas.microsoft.com/office/drawing/2014/main" id="{DC36E3A7-06A7-6590-0F7E-49FA46616DB9}"/>
              </a:ext>
            </a:extLst>
          </p:cNvPr>
          <p:cNvPicPr>
            <a:picLocks noChangeAspect="1"/>
          </p:cNvPicPr>
          <p:nvPr/>
        </p:nvPicPr>
        <p:blipFill rotWithShape="1">
          <a:blip r:embed="rId3"/>
          <a:srcRect l="1694" t="756" r="7621" b="78089"/>
          <a:stretch/>
        </p:blipFill>
        <p:spPr>
          <a:xfrm>
            <a:off x="15133" y="6221604"/>
            <a:ext cx="1185753" cy="624049"/>
          </a:xfrm>
          <a:prstGeom prst="rect">
            <a:avLst/>
          </a:prstGeom>
        </p:spPr>
      </p:pic>
      <p:pic>
        <p:nvPicPr>
          <p:cNvPr id="11" name="Imagem 10">
            <a:extLst>
              <a:ext uri="{FF2B5EF4-FFF2-40B4-BE49-F238E27FC236}">
                <a16:creationId xmlns:a16="http://schemas.microsoft.com/office/drawing/2014/main" id="{AF159D5C-5D67-9CCE-A7EA-E0B59CA65B0F}"/>
              </a:ext>
            </a:extLst>
          </p:cNvPr>
          <p:cNvPicPr>
            <a:picLocks noChangeAspect="1"/>
          </p:cNvPicPr>
          <p:nvPr/>
        </p:nvPicPr>
        <p:blipFill rotWithShape="1">
          <a:blip r:embed="rId4"/>
          <a:srcRect l="47460" t="56877" r="7185" b="21962"/>
          <a:stretch/>
        </p:blipFill>
        <p:spPr>
          <a:xfrm>
            <a:off x="1202854" y="6221412"/>
            <a:ext cx="593034" cy="624250"/>
          </a:xfrm>
          <a:prstGeom prst="rect">
            <a:avLst/>
          </a:prstGeom>
        </p:spPr>
      </p:pic>
    </p:spTree>
    <p:extLst>
      <p:ext uri="{BB962C8B-B14F-4D97-AF65-F5344CB8AC3E}">
        <p14:creationId xmlns:p14="http://schemas.microsoft.com/office/powerpoint/2010/main" val="3295012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normAutofit/>
          </a:bodyPr>
          <a:lstStyle/>
          <a:p>
            <a:pPr algn="l"/>
            <a:r>
              <a:rPr lang="pt-PT" sz="4000" u="sng" dirty="0" err="1">
                <a:solidFill>
                  <a:srgbClr val="870F11"/>
                </a:solidFill>
                <a:latin typeface="Calibri"/>
                <a:cs typeface="Calibri Light"/>
              </a:rPr>
              <a:t>Conclusion</a:t>
            </a:r>
            <a:endParaRPr lang="pt-PT" sz="4000" u="sng" dirty="0"/>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609724"/>
            <a:ext cx="902652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pt-PT" sz="2400" dirty="0">
              <a:latin typeface="Calibri" panose="020F0502020204030204"/>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a:t>
            </a:r>
            <a:r>
              <a:rPr lang="pt-PT" sz="1600" dirty="0" err="1">
                <a:solidFill>
                  <a:schemeClr val="bg1"/>
                </a:solidFill>
                <a:cs typeface="Calibri"/>
              </a:rPr>
              <a:t>Presentation</a:t>
            </a:r>
            <a:r>
              <a:rPr lang="pt-PT" sz="1600" dirty="0">
                <a:solidFill>
                  <a:schemeClr val="bg1"/>
                </a:solidFill>
                <a:cs typeface="Calibri"/>
              </a:rPr>
              <a:t>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8" name="Imagem 7" descr="Uma imagem com texto, interior, prateleira, desorganizado&#10;&#10;Descrição gerada automaticamente">
            <a:extLst>
              <a:ext uri="{FF2B5EF4-FFF2-40B4-BE49-F238E27FC236}">
                <a16:creationId xmlns:a16="http://schemas.microsoft.com/office/drawing/2014/main" id="{EDC8FC28-2FEA-F666-F68C-E622674EAC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8444" y="1430203"/>
            <a:ext cx="7697637" cy="4329921"/>
          </a:xfrm>
          <a:prstGeom prst="rect">
            <a:avLst/>
          </a:prstGeom>
        </p:spPr>
      </p:pic>
      <p:pic>
        <p:nvPicPr>
          <p:cNvPr id="9" name="Imagem 3">
            <a:extLst>
              <a:ext uri="{FF2B5EF4-FFF2-40B4-BE49-F238E27FC236}">
                <a16:creationId xmlns:a16="http://schemas.microsoft.com/office/drawing/2014/main" id="{FF4F7683-2ADD-8E40-FC5E-362E081C44D1}"/>
              </a:ext>
            </a:extLst>
          </p:cNvPr>
          <p:cNvPicPr>
            <a:picLocks noChangeAspect="1"/>
          </p:cNvPicPr>
          <p:nvPr/>
        </p:nvPicPr>
        <p:blipFill>
          <a:blip r:embed="rId2"/>
          <a:stretch>
            <a:fillRect/>
          </a:stretch>
        </p:blipFill>
        <p:spPr>
          <a:xfrm>
            <a:off x="3401" y="6261325"/>
            <a:ext cx="1239158" cy="711201"/>
          </a:xfrm>
          <a:prstGeom prst="rect">
            <a:avLst/>
          </a:prstGeom>
        </p:spPr>
      </p:pic>
      <p:pic>
        <p:nvPicPr>
          <p:cNvPr id="10" name="Imagem 9">
            <a:extLst>
              <a:ext uri="{FF2B5EF4-FFF2-40B4-BE49-F238E27FC236}">
                <a16:creationId xmlns:a16="http://schemas.microsoft.com/office/drawing/2014/main" id="{610562D2-7BB2-7EB7-E0F0-3421A055BC48}"/>
              </a:ext>
            </a:extLst>
          </p:cNvPr>
          <p:cNvPicPr>
            <a:picLocks noChangeAspect="1"/>
          </p:cNvPicPr>
          <p:nvPr/>
        </p:nvPicPr>
        <p:blipFill rotWithShape="1">
          <a:blip r:embed="rId4"/>
          <a:srcRect l="1694" t="756" r="7621" b="78089"/>
          <a:stretch/>
        </p:blipFill>
        <p:spPr>
          <a:xfrm>
            <a:off x="15133" y="6221604"/>
            <a:ext cx="1185753" cy="624049"/>
          </a:xfrm>
          <a:prstGeom prst="rect">
            <a:avLst/>
          </a:prstGeom>
        </p:spPr>
      </p:pic>
      <p:pic>
        <p:nvPicPr>
          <p:cNvPr id="11" name="Imagem 10">
            <a:extLst>
              <a:ext uri="{FF2B5EF4-FFF2-40B4-BE49-F238E27FC236}">
                <a16:creationId xmlns:a16="http://schemas.microsoft.com/office/drawing/2014/main" id="{B7140F5F-2380-3604-2D99-4E9A9C837614}"/>
              </a:ext>
            </a:extLst>
          </p:cNvPr>
          <p:cNvPicPr>
            <a:picLocks noChangeAspect="1"/>
          </p:cNvPicPr>
          <p:nvPr/>
        </p:nvPicPr>
        <p:blipFill rotWithShape="1">
          <a:blip r:embed="rId5"/>
          <a:srcRect l="47460" t="56877" r="7185" b="21962"/>
          <a:stretch/>
        </p:blipFill>
        <p:spPr>
          <a:xfrm>
            <a:off x="1202854" y="6221412"/>
            <a:ext cx="593034" cy="624250"/>
          </a:xfrm>
          <a:prstGeom prst="rect">
            <a:avLst/>
          </a:prstGeom>
        </p:spPr>
      </p:pic>
    </p:spTree>
    <p:extLst>
      <p:ext uri="{BB962C8B-B14F-4D97-AF65-F5344CB8AC3E}">
        <p14:creationId xmlns:p14="http://schemas.microsoft.com/office/powerpoint/2010/main" val="3114912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139152"/>
            <a:ext cx="9144000" cy="1155230"/>
          </a:xfrm>
        </p:spPr>
        <p:txBody>
          <a:bodyPr/>
          <a:lstStyle/>
          <a:p>
            <a:r>
              <a:rPr lang="pt-PT" sz="4800" dirty="0">
                <a:latin typeface="Calibri"/>
                <a:cs typeface="Calibri Light"/>
              </a:rPr>
              <a:t>THANK YOU!</a:t>
            </a:r>
            <a:endParaRPr lang="pt-PT" sz="4800" dirty="0">
              <a:latin typeface="Calibri"/>
              <a:cs typeface="Calibri"/>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9" name="Imagem 8">
            <a:extLst>
              <a:ext uri="{FF2B5EF4-FFF2-40B4-BE49-F238E27FC236}">
                <a16:creationId xmlns:a16="http://schemas.microsoft.com/office/drawing/2014/main" id="{2B51BAD6-C1FA-8BCD-9EC5-4B7DD4272110}"/>
              </a:ext>
            </a:extLst>
          </p:cNvPr>
          <p:cNvPicPr>
            <a:picLocks noChangeAspect="1"/>
          </p:cNvPicPr>
          <p:nvPr/>
        </p:nvPicPr>
        <p:blipFill rotWithShape="1">
          <a:blip r:embed="rId2"/>
          <a:srcRect b="74463"/>
          <a:stretch/>
        </p:blipFill>
        <p:spPr>
          <a:xfrm>
            <a:off x="5250419" y="3294382"/>
            <a:ext cx="1249788" cy="720045"/>
          </a:xfrm>
          <a:prstGeom prst="rect">
            <a:avLst/>
          </a:prstGeom>
        </p:spPr>
      </p:pic>
      <p:pic>
        <p:nvPicPr>
          <p:cNvPr id="11" name="Imagem 10">
            <a:extLst>
              <a:ext uri="{FF2B5EF4-FFF2-40B4-BE49-F238E27FC236}">
                <a16:creationId xmlns:a16="http://schemas.microsoft.com/office/drawing/2014/main" id="{43BE4330-5E91-1F8A-5517-75D7B26549D1}"/>
              </a:ext>
            </a:extLst>
          </p:cNvPr>
          <p:cNvPicPr>
            <a:picLocks noChangeAspect="1"/>
          </p:cNvPicPr>
          <p:nvPr/>
        </p:nvPicPr>
        <p:blipFill rotWithShape="1">
          <a:blip r:embed="rId2"/>
          <a:srcRect l="47460" t="56884" b="21962"/>
          <a:stretch/>
        </p:blipFill>
        <p:spPr>
          <a:xfrm>
            <a:off x="6404957" y="3315699"/>
            <a:ext cx="656644" cy="596481"/>
          </a:xfrm>
          <a:prstGeom prst="rect">
            <a:avLst/>
          </a:prstGeom>
        </p:spPr>
      </p:pic>
    </p:spTree>
    <p:extLst>
      <p:ext uri="{BB962C8B-B14F-4D97-AF65-F5344CB8AC3E}">
        <p14:creationId xmlns:p14="http://schemas.microsoft.com/office/powerpoint/2010/main" val="3868670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139152"/>
            <a:ext cx="9144000" cy="1155230"/>
          </a:xfrm>
        </p:spPr>
        <p:txBody>
          <a:bodyPr/>
          <a:lstStyle/>
          <a:p>
            <a:r>
              <a:rPr lang="pt-PT" sz="4800" dirty="0">
                <a:latin typeface="Calibri"/>
                <a:cs typeface="Calibri Light"/>
              </a:rPr>
              <a:t>Bases de Dados - Dorlux</a:t>
            </a:r>
            <a:endParaRPr lang="pt-PT" sz="4800">
              <a:latin typeface="Calibri"/>
              <a:cs typeface="Calibri"/>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2703286" y="3398156"/>
            <a:ext cx="67854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sz="2400" b="1" dirty="0" err="1">
                <a:cs typeface="Calibri"/>
              </a:rPr>
              <a:t>Presentation</a:t>
            </a:r>
            <a:r>
              <a:rPr lang="pt-PT" sz="2400" b="1" dirty="0">
                <a:cs typeface="Calibri"/>
              </a:rPr>
              <a:t> - </a:t>
            </a:r>
            <a:r>
              <a:rPr lang="pt-PT" sz="2400" b="1" dirty="0" err="1">
                <a:cs typeface="Calibri"/>
              </a:rPr>
              <a:t>Group</a:t>
            </a:r>
            <a:r>
              <a:rPr lang="pt-PT" sz="2400" b="1" dirty="0">
                <a:cs typeface="Calibri"/>
              </a:rPr>
              <a:t> 11</a:t>
            </a:r>
          </a:p>
        </p:txBody>
      </p:sp>
      <p:pic>
        <p:nvPicPr>
          <p:cNvPr id="9" name="Imagem 8">
            <a:extLst>
              <a:ext uri="{FF2B5EF4-FFF2-40B4-BE49-F238E27FC236}">
                <a16:creationId xmlns:a16="http://schemas.microsoft.com/office/drawing/2014/main" id="{2B51BAD6-C1FA-8BCD-9EC5-4B7DD4272110}"/>
              </a:ext>
            </a:extLst>
          </p:cNvPr>
          <p:cNvPicPr>
            <a:picLocks noChangeAspect="1"/>
          </p:cNvPicPr>
          <p:nvPr/>
        </p:nvPicPr>
        <p:blipFill rotWithShape="1">
          <a:blip r:embed="rId2"/>
          <a:srcRect b="74463"/>
          <a:stretch/>
        </p:blipFill>
        <p:spPr>
          <a:xfrm>
            <a:off x="9718901" y="318180"/>
            <a:ext cx="1249788" cy="720045"/>
          </a:xfrm>
          <a:prstGeom prst="rect">
            <a:avLst/>
          </a:prstGeom>
        </p:spPr>
      </p:pic>
      <p:pic>
        <p:nvPicPr>
          <p:cNvPr id="11" name="Imagem 10">
            <a:extLst>
              <a:ext uri="{FF2B5EF4-FFF2-40B4-BE49-F238E27FC236}">
                <a16:creationId xmlns:a16="http://schemas.microsoft.com/office/drawing/2014/main" id="{43BE4330-5E91-1F8A-5517-75D7B26549D1}"/>
              </a:ext>
            </a:extLst>
          </p:cNvPr>
          <p:cNvPicPr>
            <a:picLocks noChangeAspect="1"/>
          </p:cNvPicPr>
          <p:nvPr/>
        </p:nvPicPr>
        <p:blipFill rotWithShape="1">
          <a:blip r:embed="rId2"/>
          <a:srcRect l="47460" t="56884" b="21962"/>
          <a:stretch/>
        </p:blipFill>
        <p:spPr>
          <a:xfrm>
            <a:off x="10873439" y="339497"/>
            <a:ext cx="656644" cy="596481"/>
          </a:xfrm>
          <a:prstGeom prst="rect">
            <a:avLst/>
          </a:prstGeom>
        </p:spPr>
      </p:pic>
      <p:sp>
        <p:nvSpPr>
          <p:cNvPr id="14" name="CaixaDeTexto 13">
            <a:extLst>
              <a:ext uri="{FF2B5EF4-FFF2-40B4-BE49-F238E27FC236}">
                <a16:creationId xmlns:a16="http://schemas.microsoft.com/office/drawing/2014/main" id="{A71851BF-DEBB-343B-B8C0-43FE4D1777BD}"/>
              </a:ext>
            </a:extLst>
          </p:cNvPr>
          <p:cNvSpPr txBox="1"/>
          <p:nvPr/>
        </p:nvSpPr>
        <p:spPr>
          <a:xfrm>
            <a:off x="2725808" y="3963595"/>
            <a:ext cx="6794953"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fontAlgn="base"/>
            <a:endParaRPr lang="pt-PT" dirty="0"/>
          </a:p>
          <a:p>
            <a:pPr algn="ctr" fontAlgn="base"/>
            <a:r>
              <a:rPr lang="pt-PT" b="1" dirty="0"/>
              <a:t>Simão  Quintela (#A97444)</a:t>
            </a:r>
          </a:p>
          <a:p>
            <a:pPr algn="ctr" fontAlgn="base"/>
            <a:r>
              <a:rPr lang="pt-PT" b="1" dirty="0"/>
              <a:t>Miguel Ângelo Freitas (#A91635)</a:t>
            </a:r>
          </a:p>
          <a:p>
            <a:pPr algn="ctr" fontAlgn="base"/>
            <a:r>
              <a:rPr lang="pt-PT" b="1" dirty="0"/>
              <a:t>Hugo Rocha (#A96463)</a:t>
            </a:r>
          </a:p>
          <a:p>
            <a:pPr algn="ctr" fontAlgn="base"/>
            <a:r>
              <a:rPr lang="pt-PT" b="1" dirty="0" err="1"/>
              <a:t>Ioannis</a:t>
            </a:r>
            <a:r>
              <a:rPr lang="pt-PT" b="1" dirty="0"/>
              <a:t> </a:t>
            </a:r>
            <a:r>
              <a:rPr lang="pt-PT" b="1" dirty="0" err="1"/>
              <a:t>Nezis</a:t>
            </a:r>
            <a:r>
              <a:rPr lang="pt-PT" b="1" dirty="0"/>
              <a:t> (#E10785)</a:t>
            </a:r>
          </a:p>
          <a:p>
            <a:endParaRPr lang="en" sz="2000" dirty="0">
              <a:latin typeface="Consolas"/>
              <a:cs typeface="Calibri"/>
            </a:endParaRPr>
          </a:p>
          <a:p>
            <a:pPr algn="ctr"/>
            <a:endParaRPr lang="pt-PT" sz="2400" dirty="0">
              <a:cs typeface="Calibri"/>
            </a:endParaRPr>
          </a:p>
          <a:p>
            <a:pPr algn="ctr"/>
            <a:endParaRPr lang="pt-PT" sz="2400" dirty="0">
              <a:cs typeface="Calibri"/>
            </a:endParaRPr>
          </a:p>
        </p:txBody>
      </p:sp>
    </p:spTree>
    <p:extLst>
      <p:ext uri="{BB962C8B-B14F-4D97-AF65-F5344CB8AC3E}">
        <p14:creationId xmlns:p14="http://schemas.microsoft.com/office/powerpoint/2010/main" val="1386390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r>
              <a:rPr lang="pt-PT" sz="4400" dirty="0">
                <a:solidFill>
                  <a:srgbClr val="870F11"/>
                </a:solidFill>
                <a:latin typeface="Calibri"/>
                <a:cs typeface="Calibri Light"/>
              </a:rPr>
              <a:t>1- </a:t>
            </a:r>
            <a:r>
              <a:rPr lang="pt-PT" sz="4400" u="sng" dirty="0" err="1">
                <a:solidFill>
                  <a:srgbClr val="870F11"/>
                </a:solidFill>
                <a:latin typeface="Calibri"/>
                <a:cs typeface="Calibri Light"/>
              </a:rPr>
              <a:t>Throwback</a:t>
            </a:r>
            <a:endParaRPr lang="pt-PT" sz="4400" u="sng" dirty="0">
              <a:solidFill>
                <a:srgbClr val="870F11"/>
              </a:solidFill>
              <a:cs typeface="Calibri Light"/>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814286" y="1845581"/>
            <a:ext cx="6794953"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 sz="2000" dirty="0">
                <a:latin typeface="Consolas"/>
                <a:cs typeface="Calibri"/>
              </a:rPr>
              <a:t>What's </a:t>
            </a:r>
            <a:r>
              <a:rPr lang="en" sz="2000" dirty="0" err="1">
                <a:latin typeface="Consolas"/>
                <a:cs typeface="Calibri"/>
              </a:rPr>
              <a:t>Dorlux</a:t>
            </a:r>
            <a:r>
              <a:rPr lang="en" sz="2000" dirty="0">
                <a:latin typeface="Consolas"/>
                <a:cs typeface="Calibri"/>
              </a:rPr>
              <a:t>?</a:t>
            </a:r>
            <a:endParaRPr lang="pt-PT" sz="2000" dirty="0">
              <a:latin typeface="Calibri" panose="020F0502020204030204"/>
              <a:cs typeface="Calibri"/>
            </a:endParaRPr>
          </a:p>
          <a:p>
            <a:pPr marL="342900" indent="-342900">
              <a:buFont typeface="Arial"/>
              <a:buChar char="•"/>
            </a:pPr>
            <a:r>
              <a:rPr lang="en" sz="2000" dirty="0">
                <a:latin typeface="Consolas"/>
                <a:cs typeface="Calibri"/>
              </a:rPr>
              <a:t>Last checkpoint</a:t>
            </a: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a:t>
            </a:r>
            <a:r>
              <a:rPr lang="pt-PT" sz="1600" dirty="0" err="1">
                <a:solidFill>
                  <a:schemeClr val="bg1"/>
                </a:solidFill>
                <a:cs typeface="Calibri"/>
              </a:rPr>
              <a:t>Presentation</a:t>
            </a:r>
            <a:r>
              <a:rPr lang="pt-PT" sz="1600" dirty="0">
                <a:solidFill>
                  <a:schemeClr val="bg1"/>
                </a:solidFill>
                <a:cs typeface="Calibri"/>
              </a:rPr>
              <a:t>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7" name="Imagem 3">
            <a:extLst>
              <a:ext uri="{FF2B5EF4-FFF2-40B4-BE49-F238E27FC236}">
                <a16:creationId xmlns:a16="http://schemas.microsoft.com/office/drawing/2014/main" id="{8B438ED3-1A10-DB1D-9947-EC7FE3CC65E6}"/>
              </a:ext>
            </a:extLst>
          </p:cNvPr>
          <p:cNvPicPr>
            <a:picLocks noChangeAspect="1"/>
          </p:cNvPicPr>
          <p:nvPr/>
        </p:nvPicPr>
        <p:blipFill>
          <a:blip r:embed="rId2"/>
          <a:stretch>
            <a:fillRect/>
          </a:stretch>
        </p:blipFill>
        <p:spPr>
          <a:xfrm>
            <a:off x="3401" y="6261325"/>
            <a:ext cx="1239158" cy="711201"/>
          </a:xfrm>
          <a:prstGeom prst="rect">
            <a:avLst/>
          </a:prstGeom>
        </p:spPr>
      </p:pic>
      <p:pic>
        <p:nvPicPr>
          <p:cNvPr id="8" name="Imagem 7">
            <a:extLst>
              <a:ext uri="{FF2B5EF4-FFF2-40B4-BE49-F238E27FC236}">
                <a16:creationId xmlns:a16="http://schemas.microsoft.com/office/drawing/2014/main" id="{2A5A3C27-DCC8-57C0-56FE-63387422F265}"/>
              </a:ext>
            </a:extLst>
          </p:cNvPr>
          <p:cNvPicPr>
            <a:picLocks noChangeAspect="1"/>
          </p:cNvPicPr>
          <p:nvPr/>
        </p:nvPicPr>
        <p:blipFill rotWithShape="1">
          <a:blip r:embed="rId3"/>
          <a:srcRect l="1694" t="756" r="7621" b="78089"/>
          <a:stretch/>
        </p:blipFill>
        <p:spPr>
          <a:xfrm>
            <a:off x="15133" y="6221604"/>
            <a:ext cx="1185753" cy="624049"/>
          </a:xfrm>
          <a:prstGeom prst="rect">
            <a:avLst/>
          </a:prstGeom>
        </p:spPr>
      </p:pic>
      <p:pic>
        <p:nvPicPr>
          <p:cNvPr id="9" name="Imagem 8">
            <a:extLst>
              <a:ext uri="{FF2B5EF4-FFF2-40B4-BE49-F238E27FC236}">
                <a16:creationId xmlns:a16="http://schemas.microsoft.com/office/drawing/2014/main" id="{D9720F00-1E53-058C-7E4A-CE5F3C0BCA3E}"/>
              </a:ext>
            </a:extLst>
          </p:cNvPr>
          <p:cNvPicPr>
            <a:picLocks noChangeAspect="1"/>
          </p:cNvPicPr>
          <p:nvPr/>
        </p:nvPicPr>
        <p:blipFill rotWithShape="1">
          <a:blip r:embed="rId4"/>
          <a:srcRect l="47460" t="56877" r="7185" b="21962"/>
          <a:stretch/>
        </p:blipFill>
        <p:spPr>
          <a:xfrm>
            <a:off x="1202854" y="6221412"/>
            <a:ext cx="593034" cy="624250"/>
          </a:xfrm>
          <a:prstGeom prst="rect">
            <a:avLst/>
          </a:prstGeom>
        </p:spPr>
      </p:pic>
    </p:spTree>
    <p:extLst>
      <p:ext uri="{BB962C8B-B14F-4D97-AF65-F5344CB8AC3E}">
        <p14:creationId xmlns:p14="http://schemas.microsoft.com/office/powerpoint/2010/main" val="2171908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Light"/>
              </a:rPr>
              <a:t>What's</a:t>
            </a:r>
            <a:r>
              <a:rPr lang="pt-PT" sz="4000" dirty="0">
                <a:solidFill>
                  <a:srgbClr val="870F11"/>
                </a:solidFill>
                <a:latin typeface="Calibri"/>
                <a:cs typeface="Calibri Light"/>
              </a:rPr>
              <a:t> </a:t>
            </a:r>
            <a:r>
              <a:rPr lang="pt-PT" sz="4000" dirty="0" err="1">
                <a:solidFill>
                  <a:srgbClr val="870F11"/>
                </a:solidFill>
                <a:latin typeface="Calibri"/>
                <a:cs typeface="Calibri Light"/>
              </a:rPr>
              <a:t>Dorlux</a:t>
            </a:r>
            <a:r>
              <a:rPr lang="pt-PT" sz="4000" dirty="0">
                <a:solidFill>
                  <a:srgbClr val="870F11"/>
                </a:solidFill>
                <a:latin typeface="Calibri"/>
                <a:cs typeface="Calibri Light"/>
              </a:rPr>
              <a:t>?</a:t>
            </a:r>
            <a:endParaRPr lang="pt-PT" sz="4000" dirty="0"/>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609724"/>
            <a:ext cx="902652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 sz="2000" dirty="0" err="1">
                <a:latin typeface="Consolas"/>
                <a:cs typeface="Calibri"/>
              </a:rPr>
              <a:t>Dorlux</a:t>
            </a:r>
            <a:r>
              <a:rPr lang="en" sz="2000" dirty="0">
                <a:latin typeface="Consolas"/>
                <a:cs typeface="Calibri"/>
              </a:rPr>
              <a:t> is a gift shop located in a small mall at Vila das </a:t>
            </a:r>
            <a:r>
              <a:rPr lang="en" sz="2000" dirty="0" err="1">
                <a:latin typeface="Consolas"/>
                <a:cs typeface="Calibri"/>
              </a:rPr>
              <a:t>Taipas</a:t>
            </a:r>
            <a:r>
              <a:rPr lang="en" sz="2000" dirty="0">
                <a:latin typeface="Consolas"/>
                <a:cs typeface="Calibri"/>
              </a:rPr>
              <a:t>, Guimarães. It was created in 1996 by Mrs. Dores as a way to start an independent business. </a:t>
            </a:r>
            <a:endParaRPr lang="en" dirty="0">
              <a:cs typeface="Calibri" panose="020F0502020204030204"/>
            </a:endParaRPr>
          </a:p>
          <a:p>
            <a:pPr algn="ctr"/>
            <a:endParaRPr lang="pt-PT" sz="2400" dirty="0">
              <a:latin typeface="Calibri" panose="020F0502020204030204"/>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a:t>
            </a:r>
            <a:r>
              <a:rPr lang="pt-PT" sz="1600" dirty="0" err="1">
                <a:solidFill>
                  <a:schemeClr val="bg1"/>
                </a:solidFill>
                <a:cs typeface="Calibri"/>
              </a:rPr>
              <a:t>Presentation</a:t>
            </a:r>
            <a:r>
              <a:rPr lang="pt-PT" sz="1600" dirty="0">
                <a:solidFill>
                  <a:schemeClr val="bg1"/>
                </a:solidFill>
                <a:cs typeface="Calibri"/>
              </a:rPr>
              <a:t>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8" name="Imagem 7" descr="Uma imagem com texto, interior, cenário, feira&#10;&#10;Descrição gerada automaticamente">
            <a:extLst>
              <a:ext uri="{FF2B5EF4-FFF2-40B4-BE49-F238E27FC236}">
                <a16:creationId xmlns:a16="http://schemas.microsoft.com/office/drawing/2014/main" id="{A13C1001-8469-6510-362A-603F9154F3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1" y="2963037"/>
            <a:ext cx="4332408" cy="2673731"/>
          </a:xfrm>
          <a:prstGeom prst="rect">
            <a:avLst/>
          </a:prstGeom>
        </p:spPr>
      </p:pic>
      <p:pic>
        <p:nvPicPr>
          <p:cNvPr id="10" name="Imagem 9" descr="Uma imagem com loja, desorganizado, vários, venda&#10;&#10;Descrição gerada automaticamente">
            <a:extLst>
              <a:ext uri="{FF2B5EF4-FFF2-40B4-BE49-F238E27FC236}">
                <a16:creationId xmlns:a16="http://schemas.microsoft.com/office/drawing/2014/main" id="{7C54E4B9-2CCC-F70F-A031-BF3044739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2963037"/>
            <a:ext cx="4454526" cy="2673731"/>
          </a:xfrm>
          <a:prstGeom prst="rect">
            <a:avLst/>
          </a:prstGeom>
        </p:spPr>
      </p:pic>
      <p:pic>
        <p:nvPicPr>
          <p:cNvPr id="7" name="Imagem 3">
            <a:extLst>
              <a:ext uri="{FF2B5EF4-FFF2-40B4-BE49-F238E27FC236}">
                <a16:creationId xmlns:a16="http://schemas.microsoft.com/office/drawing/2014/main" id="{364081D3-A57C-6E3B-EC1E-8F25EF41C6F2}"/>
              </a:ext>
            </a:extLst>
          </p:cNvPr>
          <p:cNvPicPr>
            <a:picLocks noChangeAspect="1"/>
          </p:cNvPicPr>
          <p:nvPr/>
        </p:nvPicPr>
        <p:blipFill>
          <a:blip r:embed="rId2"/>
          <a:stretch>
            <a:fillRect/>
          </a:stretch>
        </p:blipFill>
        <p:spPr>
          <a:xfrm>
            <a:off x="3401" y="6261325"/>
            <a:ext cx="1239158" cy="711201"/>
          </a:xfrm>
          <a:prstGeom prst="rect">
            <a:avLst/>
          </a:prstGeom>
        </p:spPr>
      </p:pic>
      <p:pic>
        <p:nvPicPr>
          <p:cNvPr id="9" name="Imagem 8">
            <a:extLst>
              <a:ext uri="{FF2B5EF4-FFF2-40B4-BE49-F238E27FC236}">
                <a16:creationId xmlns:a16="http://schemas.microsoft.com/office/drawing/2014/main" id="{D2B69432-8032-F3CF-844D-6D5A97863D79}"/>
              </a:ext>
            </a:extLst>
          </p:cNvPr>
          <p:cNvPicPr>
            <a:picLocks noChangeAspect="1"/>
          </p:cNvPicPr>
          <p:nvPr/>
        </p:nvPicPr>
        <p:blipFill rotWithShape="1">
          <a:blip r:embed="rId5"/>
          <a:srcRect l="1694" t="756" r="7621" b="78089"/>
          <a:stretch/>
        </p:blipFill>
        <p:spPr>
          <a:xfrm>
            <a:off x="15133" y="6221604"/>
            <a:ext cx="1185753" cy="624049"/>
          </a:xfrm>
          <a:prstGeom prst="rect">
            <a:avLst/>
          </a:prstGeom>
        </p:spPr>
      </p:pic>
      <p:pic>
        <p:nvPicPr>
          <p:cNvPr id="11" name="Imagem 10">
            <a:extLst>
              <a:ext uri="{FF2B5EF4-FFF2-40B4-BE49-F238E27FC236}">
                <a16:creationId xmlns:a16="http://schemas.microsoft.com/office/drawing/2014/main" id="{69E8BD5F-CDE4-4A47-CD63-72308422860B}"/>
              </a:ext>
            </a:extLst>
          </p:cNvPr>
          <p:cNvPicPr>
            <a:picLocks noChangeAspect="1"/>
          </p:cNvPicPr>
          <p:nvPr/>
        </p:nvPicPr>
        <p:blipFill rotWithShape="1">
          <a:blip r:embed="rId6"/>
          <a:srcRect l="47460" t="56877" r="7185" b="21962"/>
          <a:stretch/>
        </p:blipFill>
        <p:spPr>
          <a:xfrm>
            <a:off x="1202854" y="6221412"/>
            <a:ext cx="593034" cy="624250"/>
          </a:xfrm>
          <a:prstGeom prst="rect">
            <a:avLst/>
          </a:prstGeom>
        </p:spPr>
      </p:pic>
    </p:spTree>
    <p:extLst>
      <p:ext uri="{BB962C8B-B14F-4D97-AF65-F5344CB8AC3E}">
        <p14:creationId xmlns:p14="http://schemas.microsoft.com/office/powerpoint/2010/main" val="2322295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normAutofit/>
          </a:bodyPr>
          <a:lstStyle/>
          <a:p>
            <a:pPr algn="l"/>
            <a:r>
              <a:rPr lang="pt-PT" sz="4000" dirty="0" err="1">
                <a:solidFill>
                  <a:srgbClr val="870F11"/>
                </a:solidFill>
                <a:latin typeface="Calibri"/>
                <a:cs typeface="Calibri"/>
              </a:rPr>
              <a:t>Last</a:t>
            </a:r>
            <a:r>
              <a:rPr lang="pt-PT" sz="4000" dirty="0">
                <a:solidFill>
                  <a:srgbClr val="870F11"/>
                </a:solidFill>
                <a:latin typeface="Calibri"/>
                <a:cs typeface="Calibri"/>
              </a:rPr>
              <a:t> Checkpoint – Conceptual </a:t>
            </a:r>
            <a:r>
              <a:rPr lang="pt-PT" sz="4000" dirty="0" err="1">
                <a:solidFill>
                  <a:srgbClr val="870F11"/>
                </a:solidFill>
                <a:latin typeface="Calibri"/>
                <a:cs typeface="Calibri"/>
              </a:rPr>
              <a:t>Model</a:t>
            </a:r>
            <a:endParaRPr lang="pt-PT" dirty="0"/>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a:t>
            </a:r>
            <a:r>
              <a:rPr lang="pt-PT" sz="1600" dirty="0" err="1">
                <a:solidFill>
                  <a:schemeClr val="bg1"/>
                </a:solidFill>
                <a:cs typeface="Calibri"/>
              </a:rPr>
              <a:t>Presentation</a:t>
            </a:r>
            <a:r>
              <a:rPr lang="pt-PT" sz="1600" dirty="0">
                <a:solidFill>
                  <a:schemeClr val="bg1"/>
                </a:solidFill>
                <a:cs typeface="Calibri"/>
              </a:rPr>
              <a:t>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6" name="Imagem 5">
            <a:extLst>
              <a:ext uri="{FF2B5EF4-FFF2-40B4-BE49-F238E27FC236}">
                <a16:creationId xmlns:a16="http://schemas.microsoft.com/office/drawing/2014/main" id="{C4E504BB-76C3-0177-A7B7-6BF7B6273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942" y="1476007"/>
            <a:ext cx="7160115" cy="4600996"/>
          </a:xfrm>
          <a:prstGeom prst="rect">
            <a:avLst/>
          </a:prstGeom>
        </p:spPr>
      </p:pic>
      <p:pic>
        <p:nvPicPr>
          <p:cNvPr id="8" name="Imagem 3">
            <a:extLst>
              <a:ext uri="{FF2B5EF4-FFF2-40B4-BE49-F238E27FC236}">
                <a16:creationId xmlns:a16="http://schemas.microsoft.com/office/drawing/2014/main" id="{38B84C96-2499-5797-B966-61C06F7A2FB4}"/>
              </a:ext>
            </a:extLst>
          </p:cNvPr>
          <p:cNvPicPr>
            <a:picLocks noChangeAspect="1"/>
          </p:cNvPicPr>
          <p:nvPr/>
        </p:nvPicPr>
        <p:blipFill>
          <a:blip r:embed="rId2"/>
          <a:stretch>
            <a:fillRect/>
          </a:stretch>
        </p:blipFill>
        <p:spPr>
          <a:xfrm>
            <a:off x="3401" y="6261325"/>
            <a:ext cx="1239158" cy="711201"/>
          </a:xfrm>
          <a:prstGeom prst="rect">
            <a:avLst/>
          </a:prstGeom>
        </p:spPr>
      </p:pic>
      <p:pic>
        <p:nvPicPr>
          <p:cNvPr id="9" name="Imagem 8">
            <a:extLst>
              <a:ext uri="{FF2B5EF4-FFF2-40B4-BE49-F238E27FC236}">
                <a16:creationId xmlns:a16="http://schemas.microsoft.com/office/drawing/2014/main" id="{45DFB2FA-CCE6-4AFE-70BE-2230800D126D}"/>
              </a:ext>
            </a:extLst>
          </p:cNvPr>
          <p:cNvPicPr>
            <a:picLocks noChangeAspect="1"/>
          </p:cNvPicPr>
          <p:nvPr/>
        </p:nvPicPr>
        <p:blipFill rotWithShape="1">
          <a:blip r:embed="rId4"/>
          <a:srcRect l="1694" t="756" r="7621" b="78089"/>
          <a:stretch/>
        </p:blipFill>
        <p:spPr>
          <a:xfrm>
            <a:off x="15133" y="6221604"/>
            <a:ext cx="1185753" cy="624049"/>
          </a:xfrm>
          <a:prstGeom prst="rect">
            <a:avLst/>
          </a:prstGeom>
        </p:spPr>
      </p:pic>
      <p:pic>
        <p:nvPicPr>
          <p:cNvPr id="10" name="Imagem 9">
            <a:extLst>
              <a:ext uri="{FF2B5EF4-FFF2-40B4-BE49-F238E27FC236}">
                <a16:creationId xmlns:a16="http://schemas.microsoft.com/office/drawing/2014/main" id="{4E24884E-5A15-BE22-C335-7F4E5118454D}"/>
              </a:ext>
            </a:extLst>
          </p:cNvPr>
          <p:cNvPicPr>
            <a:picLocks noChangeAspect="1"/>
          </p:cNvPicPr>
          <p:nvPr/>
        </p:nvPicPr>
        <p:blipFill rotWithShape="1">
          <a:blip r:embed="rId5"/>
          <a:srcRect l="47460" t="56877" r="7185" b="21962"/>
          <a:stretch/>
        </p:blipFill>
        <p:spPr>
          <a:xfrm>
            <a:off x="1202854" y="6221412"/>
            <a:ext cx="593034" cy="624250"/>
          </a:xfrm>
          <a:prstGeom prst="rect">
            <a:avLst/>
          </a:prstGeom>
        </p:spPr>
      </p:pic>
    </p:spTree>
    <p:extLst>
      <p:ext uri="{BB962C8B-B14F-4D97-AF65-F5344CB8AC3E}">
        <p14:creationId xmlns:p14="http://schemas.microsoft.com/office/powerpoint/2010/main" val="1097645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a:rPr>
              <a:t>Today</a:t>
            </a:r>
            <a:r>
              <a:rPr lang="pt-PT" sz="4000" dirty="0">
                <a:solidFill>
                  <a:srgbClr val="870F11"/>
                </a:solidFill>
                <a:latin typeface="Calibri"/>
                <a:cs typeface="Calibri"/>
              </a:rPr>
              <a:t> - Conceptual </a:t>
            </a:r>
            <a:r>
              <a:rPr lang="pt-PT" sz="4000" dirty="0" err="1">
                <a:solidFill>
                  <a:srgbClr val="870F11"/>
                </a:solidFill>
                <a:latin typeface="Calibri"/>
                <a:cs typeface="Calibri"/>
              </a:rPr>
              <a:t>Model</a:t>
            </a:r>
            <a:r>
              <a:rPr lang="pt-PT" sz="4000" dirty="0">
                <a:solidFill>
                  <a:srgbClr val="870F11"/>
                </a:solidFill>
                <a:latin typeface="Calibri"/>
                <a:cs typeface="Calibri"/>
              </a:rPr>
              <a:t> </a:t>
            </a:r>
            <a:endParaRPr lang="pt-PT" dirty="0"/>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a:t>
            </a:r>
            <a:r>
              <a:rPr lang="pt-PT" sz="1600" dirty="0" err="1">
                <a:solidFill>
                  <a:schemeClr val="bg1"/>
                </a:solidFill>
                <a:cs typeface="Calibri"/>
              </a:rPr>
              <a:t>Presentation</a:t>
            </a:r>
            <a:r>
              <a:rPr lang="pt-PT" sz="1600" dirty="0">
                <a:solidFill>
                  <a:schemeClr val="bg1"/>
                </a:solidFill>
                <a:cs typeface="Calibri"/>
              </a:rPr>
              <a:t>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2050" name="Imagem 1">
            <a:extLst>
              <a:ext uri="{FF2B5EF4-FFF2-40B4-BE49-F238E27FC236}">
                <a16:creationId xmlns:a16="http://schemas.microsoft.com/office/drawing/2014/main" id="{45E165B7-9EA1-F9ED-6A4D-64BD51F9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0015" y="1361596"/>
            <a:ext cx="6227413" cy="4844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m 3">
            <a:extLst>
              <a:ext uri="{FF2B5EF4-FFF2-40B4-BE49-F238E27FC236}">
                <a16:creationId xmlns:a16="http://schemas.microsoft.com/office/drawing/2014/main" id="{5F421C44-5F78-43E8-BFFB-78F6D2C1B30C}"/>
              </a:ext>
            </a:extLst>
          </p:cNvPr>
          <p:cNvPicPr>
            <a:picLocks noChangeAspect="1"/>
          </p:cNvPicPr>
          <p:nvPr/>
        </p:nvPicPr>
        <p:blipFill>
          <a:blip r:embed="rId2"/>
          <a:stretch>
            <a:fillRect/>
          </a:stretch>
        </p:blipFill>
        <p:spPr>
          <a:xfrm>
            <a:off x="3401" y="6261325"/>
            <a:ext cx="1239158" cy="711201"/>
          </a:xfrm>
          <a:prstGeom prst="rect">
            <a:avLst/>
          </a:prstGeom>
        </p:spPr>
      </p:pic>
      <p:pic>
        <p:nvPicPr>
          <p:cNvPr id="8" name="Imagem 7">
            <a:extLst>
              <a:ext uri="{FF2B5EF4-FFF2-40B4-BE49-F238E27FC236}">
                <a16:creationId xmlns:a16="http://schemas.microsoft.com/office/drawing/2014/main" id="{964C6873-5B9D-C624-DC39-112CEA5B53B7}"/>
              </a:ext>
            </a:extLst>
          </p:cNvPr>
          <p:cNvPicPr>
            <a:picLocks noChangeAspect="1"/>
          </p:cNvPicPr>
          <p:nvPr/>
        </p:nvPicPr>
        <p:blipFill rotWithShape="1">
          <a:blip r:embed="rId4"/>
          <a:srcRect l="1694" t="756" r="7621" b="78089"/>
          <a:stretch/>
        </p:blipFill>
        <p:spPr>
          <a:xfrm>
            <a:off x="15133" y="6221604"/>
            <a:ext cx="1185753" cy="624049"/>
          </a:xfrm>
          <a:prstGeom prst="rect">
            <a:avLst/>
          </a:prstGeom>
        </p:spPr>
      </p:pic>
      <p:pic>
        <p:nvPicPr>
          <p:cNvPr id="9" name="Imagem 8">
            <a:extLst>
              <a:ext uri="{FF2B5EF4-FFF2-40B4-BE49-F238E27FC236}">
                <a16:creationId xmlns:a16="http://schemas.microsoft.com/office/drawing/2014/main" id="{91CEAB1F-B615-AEC2-E8C8-505B0309A25A}"/>
              </a:ext>
            </a:extLst>
          </p:cNvPr>
          <p:cNvPicPr>
            <a:picLocks noChangeAspect="1"/>
          </p:cNvPicPr>
          <p:nvPr/>
        </p:nvPicPr>
        <p:blipFill rotWithShape="1">
          <a:blip r:embed="rId5"/>
          <a:srcRect l="47460" t="56877" r="7185" b="21962"/>
          <a:stretch/>
        </p:blipFill>
        <p:spPr>
          <a:xfrm>
            <a:off x="1202854" y="6221412"/>
            <a:ext cx="593034" cy="624250"/>
          </a:xfrm>
          <a:prstGeom prst="rect">
            <a:avLst/>
          </a:prstGeom>
        </p:spPr>
      </p:pic>
    </p:spTree>
    <p:extLst>
      <p:ext uri="{BB962C8B-B14F-4D97-AF65-F5344CB8AC3E}">
        <p14:creationId xmlns:p14="http://schemas.microsoft.com/office/powerpoint/2010/main" val="151846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a:rPr>
              <a:t>Last</a:t>
            </a:r>
            <a:r>
              <a:rPr lang="pt-PT" sz="4000" dirty="0">
                <a:solidFill>
                  <a:srgbClr val="870F11"/>
                </a:solidFill>
                <a:latin typeface="Calibri"/>
                <a:cs typeface="Calibri"/>
              </a:rPr>
              <a:t> Checkpoint – </a:t>
            </a:r>
            <a:r>
              <a:rPr lang="pt-PT" sz="4000" dirty="0" err="1">
                <a:solidFill>
                  <a:srgbClr val="870F11"/>
                </a:solidFill>
                <a:latin typeface="Calibri"/>
                <a:cs typeface="Calibri"/>
              </a:rPr>
              <a:t>Logic</a:t>
            </a:r>
            <a:r>
              <a:rPr lang="pt-PT" sz="4000" dirty="0">
                <a:solidFill>
                  <a:srgbClr val="870F11"/>
                </a:solidFill>
                <a:latin typeface="Calibri"/>
                <a:cs typeface="Calibri"/>
              </a:rPr>
              <a:t> </a:t>
            </a:r>
            <a:r>
              <a:rPr lang="pt-PT" sz="4000" dirty="0" err="1">
                <a:solidFill>
                  <a:srgbClr val="870F11"/>
                </a:solidFill>
                <a:latin typeface="Calibri"/>
                <a:cs typeface="Calibri"/>
              </a:rPr>
              <a:t>Model</a:t>
            </a:r>
            <a:endParaRPr lang="pt-PT" dirty="0"/>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a:t>
            </a:r>
            <a:r>
              <a:rPr lang="pt-PT" sz="1600" dirty="0" err="1">
                <a:solidFill>
                  <a:schemeClr val="bg1"/>
                </a:solidFill>
                <a:cs typeface="Calibri"/>
              </a:rPr>
              <a:t>Presentation</a:t>
            </a:r>
            <a:r>
              <a:rPr lang="pt-PT" sz="1600" dirty="0">
                <a:solidFill>
                  <a:schemeClr val="bg1"/>
                </a:solidFill>
                <a:cs typeface="Calibri"/>
              </a:rPr>
              <a:t>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6" name="Imagem 5" descr="Uma imagem com texto, interior, captura de ecrã&#10;&#10;Descrição gerada automaticamente">
            <a:extLst>
              <a:ext uri="{FF2B5EF4-FFF2-40B4-BE49-F238E27FC236}">
                <a16:creationId xmlns:a16="http://schemas.microsoft.com/office/drawing/2014/main" id="{921CD3B2-60E0-CB08-E197-736F05B8C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520" y="1420846"/>
            <a:ext cx="7576959" cy="4785106"/>
          </a:xfrm>
          <a:prstGeom prst="rect">
            <a:avLst/>
          </a:prstGeom>
        </p:spPr>
      </p:pic>
      <p:pic>
        <p:nvPicPr>
          <p:cNvPr id="7" name="Imagem 3">
            <a:extLst>
              <a:ext uri="{FF2B5EF4-FFF2-40B4-BE49-F238E27FC236}">
                <a16:creationId xmlns:a16="http://schemas.microsoft.com/office/drawing/2014/main" id="{AF24F0FF-9887-6DAF-048F-223C8A90078E}"/>
              </a:ext>
            </a:extLst>
          </p:cNvPr>
          <p:cNvPicPr>
            <a:picLocks noChangeAspect="1"/>
          </p:cNvPicPr>
          <p:nvPr/>
        </p:nvPicPr>
        <p:blipFill>
          <a:blip r:embed="rId2"/>
          <a:stretch>
            <a:fillRect/>
          </a:stretch>
        </p:blipFill>
        <p:spPr>
          <a:xfrm>
            <a:off x="3401" y="6261325"/>
            <a:ext cx="1239158" cy="711201"/>
          </a:xfrm>
          <a:prstGeom prst="rect">
            <a:avLst/>
          </a:prstGeom>
        </p:spPr>
      </p:pic>
      <p:pic>
        <p:nvPicPr>
          <p:cNvPr id="8" name="Imagem 7">
            <a:extLst>
              <a:ext uri="{FF2B5EF4-FFF2-40B4-BE49-F238E27FC236}">
                <a16:creationId xmlns:a16="http://schemas.microsoft.com/office/drawing/2014/main" id="{1B5523EF-8D1E-5CA8-9B45-CE546A99F475}"/>
              </a:ext>
            </a:extLst>
          </p:cNvPr>
          <p:cNvPicPr>
            <a:picLocks noChangeAspect="1"/>
          </p:cNvPicPr>
          <p:nvPr/>
        </p:nvPicPr>
        <p:blipFill rotWithShape="1">
          <a:blip r:embed="rId4"/>
          <a:srcRect l="1694" t="756" r="7621" b="78089"/>
          <a:stretch/>
        </p:blipFill>
        <p:spPr>
          <a:xfrm>
            <a:off x="15133" y="6221604"/>
            <a:ext cx="1185753" cy="624049"/>
          </a:xfrm>
          <a:prstGeom prst="rect">
            <a:avLst/>
          </a:prstGeom>
        </p:spPr>
      </p:pic>
      <p:pic>
        <p:nvPicPr>
          <p:cNvPr id="9" name="Imagem 8">
            <a:extLst>
              <a:ext uri="{FF2B5EF4-FFF2-40B4-BE49-F238E27FC236}">
                <a16:creationId xmlns:a16="http://schemas.microsoft.com/office/drawing/2014/main" id="{45F2D1B5-C702-C829-41B3-5ADCED6B32F7}"/>
              </a:ext>
            </a:extLst>
          </p:cNvPr>
          <p:cNvPicPr>
            <a:picLocks noChangeAspect="1"/>
          </p:cNvPicPr>
          <p:nvPr/>
        </p:nvPicPr>
        <p:blipFill rotWithShape="1">
          <a:blip r:embed="rId5"/>
          <a:srcRect l="47460" t="56877" r="7185" b="21962"/>
          <a:stretch/>
        </p:blipFill>
        <p:spPr>
          <a:xfrm>
            <a:off x="1202854" y="6221412"/>
            <a:ext cx="593034" cy="624250"/>
          </a:xfrm>
          <a:prstGeom prst="rect">
            <a:avLst/>
          </a:prstGeom>
        </p:spPr>
      </p:pic>
    </p:spTree>
    <p:extLst>
      <p:ext uri="{BB962C8B-B14F-4D97-AF65-F5344CB8AC3E}">
        <p14:creationId xmlns:p14="http://schemas.microsoft.com/office/powerpoint/2010/main" val="3313868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a:rPr>
              <a:t>Today</a:t>
            </a:r>
            <a:r>
              <a:rPr lang="pt-PT" sz="4000" dirty="0">
                <a:solidFill>
                  <a:srgbClr val="870F11"/>
                </a:solidFill>
                <a:latin typeface="Calibri"/>
                <a:cs typeface="Calibri"/>
              </a:rPr>
              <a:t> - </a:t>
            </a:r>
            <a:r>
              <a:rPr lang="pt-PT" sz="4000" dirty="0" err="1">
                <a:solidFill>
                  <a:srgbClr val="870F11"/>
                </a:solidFill>
                <a:latin typeface="Calibri"/>
                <a:cs typeface="Calibri"/>
              </a:rPr>
              <a:t>Logic</a:t>
            </a:r>
            <a:r>
              <a:rPr lang="pt-PT" sz="4000" dirty="0">
                <a:solidFill>
                  <a:srgbClr val="870F11"/>
                </a:solidFill>
                <a:latin typeface="Calibri"/>
                <a:cs typeface="Calibri"/>
              </a:rPr>
              <a:t> </a:t>
            </a:r>
            <a:r>
              <a:rPr lang="pt-PT" sz="4000" dirty="0" err="1">
                <a:solidFill>
                  <a:srgbClr val="870F11"/>
                </a:solidFill>
                <a:latin typeface="Calibri"/>
                <a:cs typeface="Calibri"/>
              </a:rPr>
              <a:t>Model</a:t>
            </a:r>
            <a:r>
              <a:rPr lang="pt-PT" sz="4000" dirty="0">
                <a:solidFill>
                  <a:srgbClr val="870F11"/>
                </a:solidFill>
                <a:latin typeface="Calibri"/>
                <a:cs typeface="Calibri"/>
              </a:rPr>
              <a:t> </a:t>
            </a:r>
            <a:endParaRPr lang="pt-PT" dirty="0"/>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a:t>
            </a:r>
            <a:r>
              <a:rPr lang="pt-PT" sz="1600" dirty="0" err="1">
                <a:solidFill>
                  <a:schemeClr val="bg1"/>
                </a:solidFill>
                <a:cs typeface="Calibri"/>
              </a:rPr>
              <a:t>Presentation</a:t>
            </a:r>
            <a:r>
              <a:rPr lang="pt-PT" sz="1600" dirty="0">
                <a:solidFill>
                  <a:schemeClr val="bg1"/>
                </a:solidFill>
                <a:cs typeface="Calibri"/>
              </a:rPr>
              <a:t>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6" name="Imagem 1">
            <a:extLst>
              <a:ext uri="{FF2B5EF4-FFF2-40B4-BE49-F238E27FC236}">
                <a16:creationId xmlns:a16="http://schemas.microsoft.com/office/drawing/2014/main" id="{62CB177A-691B-6432-F727-B1A8DDE82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207" y="1423894"/>
            <a:ext cx="7694587" cy="4794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m 3">
            <a:extLst>
              <a:ext uri="{FF2B5EF4-FFF2-40B4-BE49-F238E27FC236}">
                <a16:creationId xmlns:a16="http://schemas.microsoft.com/office/drawing/2014/main" id="{0400B44F-07FB-41FD-E080-862A48270936}"/>
              </a:ext>
            </a:extLst>
          </p:cNvPr>
          <p:cNvPicPr>
            <a:picLocks noChangeAspect="1"/>
          </p:cNvPicPr>
          <p:nvPr/>
        </p:nvPicPr>
        <p:blipFill>
          <a:blip r:embed="rId2"/>
          <a:stretch>
            <a:fillRect/>
          </a:stretch>
        </p:blipFill>
        <p:spPr>
          <a:xfrm>
            <a:off x="3401" y="6261325"/>
            <a:ext cx="1239158" cy="711201"/>
          </a:xfrm>
          <a:prstGeom prst="rect">
            <a:avLst/>
          </a:prstGeom>
        </p:spPr>
      </p:pic>
      <p:pic>
        <p:nvPicPr>
          <p:cNvPr id="8" name="Imagem 7">
            <a:extLst>
              <a:ext uri="{FF2B5EF4-FFF2-40B4-BE49-F238E27FC236}">
                <a16:creationId xmlns:a16="http://schemas.microsoft.com/office/drawing/2014/main" id="{BA5E07E6-5380-81C1-20E4-8078E9DF6EC3}"/>
              </a:ext>
            </a:extLst>
          </p:cNvPr>
          <p:cNvPicPr>
            <a:picLocks noChangeAspect="1"/>
          </p:cNvPicPr>
          <p:nvPr/>
        </p:nvPicPr>
        <p:blipFill rotWithShape="1">
          <a:blip r:embed="rId4"/>
          <a:srcRect l="1694" t="756" r="7621" b="78089"/>
          <a:stretch/>
        </p:blipFill>
        <p:spPr>
          <a:xfrm>
            <a:off x="15133" y="6221604"/>
            <a:ext cx="1185753" cy="624049"/>
          </a:xfrm>
          <a:prstGeom prst="rect">
            <a:avLst/>
          </a:prstGeom>
        </p:spPr>
      </p:pic>
      <p:pic>
        <p:nvPicPr>
          <p:cNvPr id="9" name="Imagem 8">
            <a:extLst>
              <a:ext uri="{FF2B5EF4-FFF2-40B4-BE49-F238E27FC236}">
                <a16:creationId xmlns:a16="http://schemas.microsoft.com/office/drawing/2014/main" id="{672869A4-72F2-6D18-30DB-62F5C751AF64}"/>
              </a:ext>
            </a:extLst>
          </p:cNvPr>
          <p:cNvPicPr>
            <a:picLocks noChangeAspect="1"/>
          </p:cNvPicPr>
          <p:nvPr/>
        </p:nvPicPr>
        <p:blipFill rotWithShape="1">
          <a:blip r:embed="rId5"/>
          <a:srcRect l="47460" t="56877" r="7185" b="21962"/>
          <a:stretch/>
        </p:blipFill>
        <p:spPr>
          <a:xfrm>
            <a:off x="1202854" y="6221412"/>
            <a:ext cx="593034" cy="624250"/>
          </a:xfrm>
          <a:prstGeom prst="rect">
            <a:avLst/>
          </a:prstGeom>
        </p:spPr>
      </p:pic>
    </p:spTree>
    <p:extLst>
      <p:ext uri="{BB962C8B-B14F-4D97-AF65-F5344CB8AC3E}">
        <p14:creationId xmlns:p14="http://schemas.microsoft.com/office/powerpoint/2010/main" val="1501408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r>
              <a:rPr lang="pt-PT" sz="4400" dirty="0">
                <a:solidFill>
                  <a:srgbClr val="870F11"/>
                </a:solidFill>
                <a:latin typeface="Calibri"/>
                <a:cs typeface="Calibri Light"/>
              </a:rPr>
              <a:t>2- </a:t>
            </a:r>
            <a:r>
              <a:rPr lang="pt-PT" sz="4400" u="sng" dirty="0" err="1">
                <a:solidFill>
                  <a:srgbClr val="870F11"/>
                </a:solidFill>
                <a:latin typeface="Calibri"/>
                <a:cs typeface="Calibri Light"/>
              </a:rPr>
              <a:t>Requirements</a:t>
            </a:r>
            <a:endParaRPr lang="pt-PT" sz="4400" u="sng" dirty="0" err="1">
              <a:solidFill>
                <a:srgbClr val="870F11"/>
              </a:solidFill>
              <a:cs typeface="Calibri Light"/>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814286" y="1845581"/>
            <a:ext cx="6794953" cy="2985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pt-PT" sz="2000" dirty="0" err="1">
                <a:latin typeface="Consolas"/>
                <a:cs typeface="Calibri"/>
              </a:rPr>
              <a:t>Type</a:t>
            </a:r>
            <a:r>
              <a:rPr lang="pt-PT" sz="2000" dirty="0">
                <a:latin typeface="Consolas"/>
                <a:cs typeface="Calibri"/>
              </a:rPr>
              <a:t> </a:t>
            </a:r>
            <a:r>
              <a:rPr lang="pt-PT" sz="2000" dirty="0" err="1">
                <a:latin typeface="Consolas"/>
                <a:cs typeface="Calibri"/>
              </a:rPr>
              <a:t>of</a:t>
            </a:r>
            <a:r>
              <a:rPr lang="pt-PT" sz="2000" dirty="0">
                <a:latin typeface="Consolas"/>
                <a:cs typeface="Calibri"/>
              </a:rPr>
              <a:t> </a:t>
            </a:r>
            <a:r>
              <a:rPr lang="pt-PT" sz="2000" dirty="0" err="1">
                <a:latin typeface="Consolas"/>
                <a:cs typeface="Calibri"/>
              </a:rPr>
              <a:t>requirements</a:t>
            </a:r>
            <a:r>
              <a:rPr lang="pt-PT" sz="2000" dirty="0">
                <a:latin typeface="Consolas"/>
                <a:cs typeface="Calibri"/>
              </a:rPr>
              <a:t>:</a:t>
            </a:r>
          </a:p>
          <a:p>
            <a:pPr marL="800100" lvl="1" indent="-342900">
              <a:buFont typeface="Arial"/>
              <a:buChar char="•"/>
            </a:pPr>
            <a:r>
              <a:rPr lang="en" sz="2000" dirty="0">
                <a:latin typeface="Consolas"/>
                <a:cs typeface="Calibri"/>
              </a:rPr>
              <a:t>Description</a:t>
            </a:r>
            <a:endParaRPr lang="pt-PT" sz="2000" dirty="0">
              <a:cs typeface="Calibri" panose="020F0502020204030204"/>
            </a:endParaRPr>
          </a:p>
          <a:p>
            <a:pPr marL="800100" lvl="1" indent="-342900">
              <a:buFont typeface="Arial"/>
              <a:buChar char="•"/>
            </a:pPr>
            <a:r>
              <a:rPr lang="en" sz="2000" dirty="0">
                <a:solidFill>
                  <a:srgbClr val="000000"/>
                </a:solidFill>
                <a:latin typeface="Consolas"/>
                <a:cs typeface="Calibri" panose="020F0502020204030204"/>
              </a:rPr>
              <a:t>Control</a:t>
            </a:r>
          </a:p>
          <a:p>
            <a:pPr marL="800100" lvl="1" indent="-342900">
              <a:buFont typeface="Arial"/>
              <a:buChar char="•"/>
            </a:pPr>
            <a:r>
              <a:rPr lang="en" sz="2000" dirty="0">
                <a:solidFill>
                  <a:srgbClr val="000000"/>
                </a:solidFill>
                <a:latin typeface="Consolas"/>
                <a:cs typeface="Calibri" panose="020F0502020204030204"/>
              </a:rPr>
              <a:t>Manipulation</a:t>
            </a:r>
          </a:p>
          <a:p>
            <a:pPr marL="800100" lvl="1" indent="-342900">
              <a:buFont typeface="Arial"/>
              <a:buChar char="•"/>
            </a:pPr>
            <a:endParaRPr lang="en" sz="2000" dirty="0">
              <a:latin typeface="Consolas"/>
              <a:cs typeface="Calibri"/>
            </a:endParaRPr>
          </a:p>
          <a:p>
            <a:endParaRPr lang="en" sz="2000" dirty="0">
              <a:latin typeface="Consolas"/>
              <a:cs typeface="Calibri"/>
            </a:endParaRPr>
          </a:p>
          <a:p>
            <a:pPr marL="342900" indent="-342900">
              <a:buFont typeface="Arial"/>
              <a:buChar char="•"/>
            </a:pPr>
            <a:endParaRPr lang="en" sz="2000" dirty="0">
              <a:latin typeface="Consolas"/>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a:t>
            </a:r>
            <a:r>
              <a:rPr lang="pt-PT" sz="1600" dirty="0" err="1">
                <a:solidFill>
                  <a:schemeClr val="bg1"/>
                </a:solidFill>
                <a:cs typeface="Calibri"/>
              </a:rPr>
              <a:t>Presentation</a:t>
            </a:r>
            <a:r>
              <a:rPr lang="pt-PT" sz="1600" dirty="0">
                <a:solidFill>
                  <a:schemeClr val="bg1"/>
                </a:solidFill>
                <a:cs typeface="Calibri"/>
              </a:rPr>
              <a:t>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7" name="Imagem 3">
            <a:extLst>
              <a:ext uri="{FF2B5EF4-FFF2-40B4-BE49-F238E27FC236}">
                <a16:creationId xmlns:a16="http://schemas.microsoft.com/office/drawing/2014/main" id="{BEAAD21E-4D0B-09F0-9B5D-F6EBCF48562A}"/>
              </a:ext>
            </a:extLst>
          </p:cNvPr>
          <p:cNvPicPr>
            <a:picLocks noChangeAspect="1"/>
          </p:cNvPicPr>
          <p:nvPr/>
        </p:nvPicPr>
        <p:blipFill>
          <a:blip r:embed="rId2"/>
          <a:stretch>
            <a:fillRect/>
          </a:stretch>
        </p:blipFill>
        <p:spPr>
          <a:xfrm>
            <a:off x="3401" y="6261325"/>
            <a:ext cx="1239158" cy="711201"/>
          </a:xfrm>
          <a:prstGeom prst="rect">
            <a:avLst/>
          </a:prstGeom>
        </p:spPr>
      </p:pic>
      <p:pic>
        <p:nvPicPr>
          <p:cNvPr id="8" name="Imagem 7">
            <a:extLst>
              <a:ext uri="{FF2B5EF4-FFF2-40B4-BE49-F238E27FC236}">
                <a16:creationId xmlns:a16="http://schemas.microsoft.com/office/drawing/2014/main" id="{26B6B8B8-3E55-0A62-BD77-F6FA74B658C8}"/>
              </a:ext>
            </a:extLst>
          </p:cNvPr>
          <p:cNvPicPr>
            <a:picLocks noChangeAspect="1"/>
          </p:cNvPicPr>
          <p:nvPr/>
        </p:nvPicPr>
        <p:blipFill rotWithShape="1">
          <a:blip r:embed="rId3"/>
          <a:srcRect l="1694" t="756" r="7621" b="78089"/>
          <a:stretch/>
        </p:blipFill>
        <p:spPr>
          <a:xfrm>
            <a:off x="15133" y="6221604"/>
            <a:ext cx="1185753" cy="624049"/>
          </a:xfrm>
          <a:prstGeom prst="rect">
            <a:avLst/>
          </a:prstGeom>
        </p:spPr>
      </p:pic>
      <p:pic>
        <p:nvPicPr>
          <p:cNvPr id="9" name="Imagem 8">
            <a:extLst>
              <a:ext uri="{FF2B5EF4-FFF2-40B4-BE49-F238E27FC236}">
                <a16:creationId xmlns:a16="http://schemas.microsoft.com/office/drawing/2014/main" id="{B49219AD-481B-A2EA-76D6-9722A608B455}"/>
              </a:ext>
            </a:extLst>
          </p:cNvPr>
          <p:cNvPicPr>
            <a:picLocks noChangeAspect="1"/>
          </p:cNvPicPr>
          <p:nvPr/>
        </p:nvPicPr>
        <p:blipFill rotWithShape="1">
          <a:blip r:embed="rId4"/>
          <a:srcRect l="47460" t="56877" r="7185" b="21962"/>
          <a:stretch/>
        </p:blipFill>
        <p:spPr>
          <a:xfrm>
            <a:off x="1202854" y="6221412"/>
            <a:ext cx="593034" cy="624250"/>
          </a:xfrm>
          <a:prstGeom prst="rect">
            <a:avLst/>
          </a:prstGeom>
        </p:spPr>
      </p:pic>
    </p:spTree>
    <p:extLst>
      <p:ext uri="{BB962C8B-B14F-4D97-AF65-F5344CB8AC3E}">
        <p14:creationId xmlns:p14="http://schemas.microsoft.com/office/powerpoint/2010/main" val="411639117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C80F99B1A9D38C4D82DDAEDA3598BCDA" ma:contentTypeVersion="4" ma:contentTypeDescription="Criar um novo documento." ma:contentTypeScope="" ma:versionID="bcabf9fb0f565926b5d1ae1ba80e7003">
  <xsd:schema xmlns:xsd="http://www.w3.org/2001/XMLSchema" xmlns:xs="http://www.w3.org/2001/XMLSchema" xmlns:p="http://schemas.microsoft.com/office/2006/metadata/properties" xmlns:ns3="61ffdd43-71ea-4afc-bb01-7baa052ac94c" targetNamespace="http://schemas.microsoft.com/office/2006/metadata/properties" ma:root="true" ma:fieldsID="e9255b4cc8d60997d911398195b2c0fa" ns3:_="">
    <xsd:import namespace="61ffdd43-71ea-4afc-bb01-7baa052ac94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ffdd43-71ea-4afc-bb01-7baa052ac9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15201F-F8A8-4EDF-949D-401E44F88AB5}">
  <ds:schemaRefs>
    <ds:schemaRef ds:uri="http://schemas.microsoft.com/sharepoint/v3/contenttype/forms"/>
  </ds:schemaRefs>
</ds:datastoreItem>
</file>

<file path=customXml/itemProps2.xml><?xml version="1.0" encoding="utf-8"?>
<ds:datastoreItem xmlns:ds="http://schemas.openxmlformats.org/officeDocument/2006/customXml" ds:itemID="{C5E60C97-375D-4CB7-9E8A-39B4321C938B}">
  <ds:schemaRefs>
    <ds:schemaRef ds:uri="http://schemas.microsoft.com/office/infopath/2007/PartnerControls"/>
    <ds:schemaRef ds:uri="http://schemas.microsoft.com/office/2006/metadata/properties"/>
    <ds:schemaRef ds:uri="http://www.w3.org/XML/1998/namespace"/>
    <ds:schemaRef ds:uri="http://purl.org/dc/elements/1.1/"/>
    <ds:schemaRef ds:uri="61ffdd43-71ea-4afc-bb01-7baa052ac94c"/>
    <ds:schemaRef ds:uri="http://schemas.microsoft.com/office/2006/documentManagement/types"/>
    <ds:schemaRef ds:uri="http://schemas.openxmlformats.org/package/2006/metadata/core-properties"/>
    <ds:schemaRef ds:uri="http://purl.org/dc/dcmitype/"/>
    <ds:schemaRef ds:uri="http://purl.org/dc/terms/"/>
  </ds:schemaRefs>
</ds:datastoreItem>
</file>

<file path=customXml/itemProps3.xml><?xml version="1.0" encoding="utf-8"?>
<ds:datastoreItem xmlns:ds="http://schemas.openxmlformats.org/officeDocument/2006/customXml" ds:itemID="{857326BF-A4AE-4FD2-8F1F-81E4DEB2DF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ffdd43-71ea-4afc-bb01-7baa052ac9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345</TotalTime>
  <Words>1320</Words>
  <Application>Microsoft Office PowerPoint</Application>
  <PresentationFormat>Ecrã Panorâmico</PresentationFormat>
  <Paragraphs>230</Paragraphs>
  <Slides>23</Slides>
  <Notes>0</Notes>
  <HiddenSlides>23</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23</vt:i4>
      </vt:variant>
    </vt:vector>
  </HeadingPairs>
  <TitlesOfParts>
    <vt:vector size="28" baseType="lpstr">
      <vt:lpstr>Arial</vt:lpstr>
      <vt:lpstr>Calibri</vt:lpstr>
      <vt:lpstr>Calibri Light</vt:lpstr>
      <vt:lpstr>Consolas</vt:lpstr>
      <vt:lpstr>Tema do Office</vt:lpstr>
      <vt:lpstr>Bases de Dados - Dorlux</vt:lpstr>
      <vt:lpstr>Presentation Structure</vt:lpstr>
      <vt:lpstr>1- Throwback</vt:lpstr>
      <vt:lpstr>What's Dorlux?</vt:lpstr>
      <vt:lpstr>Last Checkpoint – Conceptual Model</vt:lpstr>
      <vt:lpstr>Today - Conceptual Model </vt:lpstr>
      <vt:lpstr>Last Checkpoint – Logic Model</vt:lpstr>
      <vt:lpstr>Today - Logic Model </vt:lpstr>
      <vt:lpstr>2- Requirements</vt:lpstr>
      <vt:lpstr>Descripton requirements</vt:lpstr>
      <vt:lpstr>Exploration requirements</vt:lpstr>
      <vt:lpstr>Control requirements</vt:lpstr>
      <vt:lpstr>3 - Pyshical Implementation</vt:lpstr>
      <vt:lpstr>Creating Tables</vt:lpstr>
      <vt:lpstr>Population</vt:lpstr>
      <vt:lpstr>Database size and growth tax</vt:lpstr>
      <vt:lpstr>Database size and growth tax</vt:lpstr>
      <vt:lpstr>Queries</vt:lpstr>
      <vt:lpstr>Queries</vt:lpstr>
      <vt:lpstr>Security and Recovery plan</vt:lpstr>
      <vt:lpstr>Conclusion</vt:lpstr>
      <vt:lpstr>THANK YOU!</vt:lpstr>
      <vt:lpstr>Bases de Dados - Dorlux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Simão Quintela</dc:creator>
  <cp:lastModifiedBy>Miguel Ângelo Alves de Freitas</cp:lastModifiedBy>
  <cp:revision>551</cp:revision>
  <dcterms:created xsi:type="dcterms:W3CDTF">2022-11-19T12:42:00Z</dcterms:created>
  <dcterms:modified xsi:type="dcterms:W3CDTF">2023-01-17T14:48:28Z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0x010100C80F99B1A9D38C4D82DDAEDA3598BCDA</vt:lpwstr>
  </property>
</Properties>
</file>